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61"/>
  </p:notesMasterIdLst>
  <p:handoutMasterIdLst>
    <p:handoutMasterId r:id="rId62"/>
  </p:handoutMasterIdLst>
  <p:sldIdLst>
    <p:sldId id="258" r:id="rId2"/>
    <p:sldId id="394" r:id="rId3"/>
    <p:sldId id="395" r:id="rId4"/>
    <p:sldId id="326" r:id="rId5"/>
    <p:sldId id="389" r:id="rId6"/>
    <p:sldId id="390" r:id="rId7"/>
    <p:sldId id="325" r:id="rId8"/>
    <p:sldId id="328" r:id="rId9"/>
    <p:sldId id="329" r:id="rId10"/>
    <p:sldId id="398" r:id="rId11"/>
    <p:sldId id="399" r:id="rId12"/>
    <p:sldId id="337" r:id="rId13"/>
    <p:sldId id="400" r:id="rId14"/>
    <p:sldId id="342" r:id="rId15"/>
    <p:sldId id="401" r:id="rId16"/>
    <p:sldId id="338" r:id="rId17"/>
    <p:sldId id="402" r:id="rId18"/>
    <p:sldId id="379" r:id="rId19"/>
    <p:sldId id="376" r:id="rId20"/>
    <p:sldId id="380" r:id="rId21"/>
    <p:sldId id="382" r:id="rId22"/>
    <p:sldId id="383" r:id="rId23"/>
    <p:sldId id="396" r:id="rId24"/>
    <p:sldId id="260" r:id="rId25"/>
    <p:sldId id="320" r:id="rId26"/>
    <p:sldId id="336" r:id="rId27"/>
    <p:sldId id="364" r:id="rId28"/>
    <p:sldId id="391" r:id="rId29"/>
    <p:sldId id="404" r:id="rId30"/>
    <p:sldId id="343" r:id="rId31"/>
    <p:sldId id="358" r:id="rId32"/>
    <p:sldId id="360" r:id="rId33"/>
    <p:sldId id="359" r:id="rId34"/>
    <p:sldId id="363" r:id="rId35"/>
    <p:sldId id="340" r:id="rId36"/>
    <p:sldId id="405" r:id="rId37"/>
    <p:sldId id="319" r:id="rId38"/>
    <p:sldId id="341" r:id="rId39"/>
    <p:sldId id="354" r:id="rId40"/>
    <p:sldId id="344" r:id="rId41"/>
    <p:sldId id="356" r:id="rId42"/>
    <p:sldId id="406" r:id="rId43"/>
    <p:sldId id="345" r:id="rId44"/>
    <p:sldId id="349" r:id="rId45"/>
    <p:sldId id="346" r:id="rId46"/>
    <p:sldId id="355" r:id="rId47"/>
    <p:sldId id="350" r:id="rId48"/>
    <p:sldId id="357" r:id="rId49"/>
    <p:sldId id="371" r:id="rId50"/>
    <p:sldId id="372" r:id="rId51"/>
    <p:sldId id="397" r:id="rId52"/>
    <p:sldId id="365" r:id="rId53"/>
    <p:sldId id="367" r:id="rId54"/>
    <p:sldId id="373" r:id="rId55"/>
    <p:sldId id="366" r:id="rId56"/>
    <p:sldId id="387" r:id="rId57"/>
    <p:sldId id="386" r:id="rId58"/>
    <p:sldId id="385" r:id="rId59"/>
    <p:sldId id="384" r:id="rId60"/>
  </p:sldIdLst>
  <p:sldSz cx="9144000" cy="6858000" type="screen4x3"/>
  <p:notesSz cx="6858000" cy="9144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990033"/>
    <a:srgbClr val="006600"/>
    <a:srgbClr val="FF3300"/>
    <a:srgbClr val="FFFF00"/>
    <a:srgbClr val="000000"/>
    <a:srgbClr val="000099"/>
  </p:clrMru>
</p:presentationPr>
</file>

<file path=ppt/tableStyles.xml><?xml version="1.0" encoding="utf-8"?>
<a:tblStyleLst xmlns:a="http://schemas.openxmlformats.org/drawingml/2006/main" def="{5C22544A-7EE6-4342-B048-85BDC9FD1C3A}">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4581" autoAdjust="0"/>
  </p:normalViewPr>
  <p:slideViewPr>
    <p:cSldViewPr snapToGrid="0">
      <p:cViewPr varScale="1">
        <p:scale>
          <a:sx n="70" d="100"/>
          <a:sy n="70" d="100"/>
        </p:scale>
        <p:origin x="-744"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29E1FA-7739-4E8B-A161-06A001FFE87D}" type="datetimeFigureOut">
              <a:rPr lang="zh-TW" altLang="en-US" smtClean="0"/>
              <a:t>2013/11/12</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B51E95-3003-4022-9524-027763187751}" type="slidenum">
              <a:rPr lang="zh-TW" altLang="en-US" smtClean="0"/>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757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5018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2C73F2E-95A8-48A8-8D57-A4570706F2BD}" type="slidenum">
              <a:rPr lang="en-US" altLang="zh-TW"/>
              <a:pPr>
                <a:defRPr/>
              </a:pPr>
              <a:t>‹#›</a:t>
            </a:fld>
            <a:endParaRPr lang="en-US" altLang="zh-TW"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0" lang="zh-TW" altLang="zh-TW"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kumimoji="0" lang="zh-TW" altLang="zh-TW"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kumimoji="0" lang="zh-TW" altLang="zh-TW"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kumimoji="0" lang="zh-TW" altLang="zh-TW"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kumimoji="0" lang="zh-TW" altLang="zh-TW"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kumimoji="0" lang="zh-TW" altLang="zh-TW"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kumimoji="0" lang="zh-TW" altLang="zh-TW"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kumimoji="0" lang="zh-TW" altLang="zh-TW"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kumimoji="0" lang="zh-TW" altLang="zh-TW"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kumimoji="0" lang="zh-TW" altLang="zh-TW"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kumimoji="0" lang="zh-TW" altLang="zh-TW"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kumimoji="0" lang="zh-TW" altLang="zh-TW" sz="2400">
                  <a:latin typeface="Times New Roman" pitchFamily="18" charset="0"/>
                </a:endParaRPr>
              </a:p>
            </p:txBody>
          </p:sp>
        </p:grpSp>
      </p:grpSp>
      <p:sp>
        <p:nvSpPr>
          <p:cNvPr id="2971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zh-TW" altLang="en-US"/>
              <a:t>按一下以編輯母片標題樣式</a:t>
            </a:r>
          </a:p>
        </p:txBody>
      </p:sp>
      <p:sp>
        <p:nvSpPr>
          <p:cNvPr id="2971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zh-TW" altLang="en-US"/>
              <a:t>按一下以編輯母片副標題樣式</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ltLang="zh-TW"/>
          </a:p>
        </p:txBody>
      </p:sp>
      <p:sp>
        <p:nvSpPr>
          <p:cNvPr id="19" name="Rectangle 17"/>
          <p:cNvSpPr>
            <a:spLocks noGrp="1" noChangeArrowheads="1"/>
          </p:cNvSpPr>
          <p:nvPr>
            <p:ph type="ftr" sz="quarter" idx="11"/>
          </p:nvPr>
        </p:nvSpPr>
        <p:spPr/>
        <p:txBody>
          <a:bodyPr/>
          <a:lstStyle>
            <a:lvl1pPr>
              <a:defRPr/>
            </a:lvl1pPr>
          </a:lstStyle>
          <a:p>
            <a:pPr>
              <a:defRPr/>
            </a:pPr>
            <a:endParaRPr lang="en-US" altLang="zh-TW"/>
          </a:p>
        </p:txBody>
      </p:sp>
      <p:sp>
        <p:nvSpPr>
          <p:cNvPr id="20" name="Rectangle 18"/>
          <p:cNvSpPr>
            <a:spLocks noGrp="1" noChangeArrowheads="1"/>
          </p:cNvSpPr>
          <p:nvPr>
            <p:ph type="sldNum" sz="quarter" idx="12"/>
          </p:nvPr>
        </p:nvSpPr>
        <p:spPr/>
        <p:txBody>
          <a:bodyPr/>
          <a:lstStyle>
            <a:lvl1pPr>
              <a:defRPr/>
            </a:lvl1pPr>
          </a:lstStyle>
          <a:p>
            <a:pPr>
              <a:defRPr/>
            </a:pPr>
            <a:fld id="{C6092008-D122-4162-BD8F-E9508549921C}" type="slidenum">
              <a:rPr lang="en-US" altLang="zh-TW"/>
              <a:pPr>
                <a:defRPr/>
              </a:pPr>
              <a:t>‹#›</a:t>
            </a:fld>
            <a:endParaRPr lang="en-US" altLang="zh-TW"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Vertical Text Placeholder 2"/>
          <p:cNvSpPr>
            <a:spLocks noGrp="1"/>
          </p:cNvSpPr>
          <p:nvPr>
            <p:ph type="body" orient="vert" idx="1"/>
          </p:nvPr>
        </p:nvSpPr>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3"/>
          <p:cNvSpPr>
            <a:spLocks noGrp="1" noChangeArrowheads="1"/>
          </p:cNvSpPr>
          <p:nvPr>
            <p:ph type="sldNum" sz="quarter" idx="11"/>
          </p:nvPr>
        </p:nvSpPr>
        <p:spPr>
          <a:ln/>
        </p:spPr>
        <p:txBody>
          <a:bodyPr/>
          <a:lstStyle>
            <a:lvl1pPr>
              <a:defRPr/>
            </a:lvl1pPr>
          </a:lstStyle>
          <a:p>
            <a:pPr>
              <a:defRPr/>
            </a:pPr>
            <a:fld id="{51BE0A60-5C20-4BEC-9776-1AAF79AA07ED}" type="slidenum">
              <a:rPr lang="en-US" altLang="zh-TW"/>
              <a:pPr>
                <a:defRPr/>
              </a:pPr>
              <a:t>‹#›</a:t>
            </a:fld>
            <a:endParaRPr lang="en-US" altLang="zh-TW"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ltLang="zh-TW" smtClean="0"/>
              <a:t>Click to edit Master title style</a:t>
            </a:r>
            <a:endParaRPr lang="zh-TW" alt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3"/>
          <p:cNvSpPr>
            <a:spLocks noGrp="1" noChangeArrowheads="1"/>
          </p:cNvSpPr>
          <p:nvPr>
            <p:ph type="sldNum" sz="quarter" idx="11"/>
          </p:nvPr>
        </p:nvSpPr>
        <p:spPr>
          <a:ln/>
        </p:spPr>
        <p:txBody>
          <a:bodyPr/>
          <a:lstStyle>
            <a:lvl1pPr>
              <a:defRPr/>
            </a:lvl1pPr>
          </a:lstStyle>
          <a:p>
            <a:pPr>
              <a:defRPr/>
            </a:pPr>
            <a:fld id="{D4E4CEAC-4C03-4C4A-B161-32497929A204}" type="slidenum">
              <a:rPr lang="en-US" altLang="zh-TW"/>
              <a:pPr>
                <a:defRPr/>
              </a:pPr>
              <a:t>‹#›</a:t>
            </a:fld>
            <a:endParaRPr lang="en-US" altLang="zh-TW"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Content Placeholder 2"/>
          <p:cNvSpPr>
            <a:spLocks noGrp="1"/>
          </p:cNvSpPr>
          <p:nvPr>
            <p:ph idx="1"/>
          </p:nvPr>
        </p:nvSpPr>
        <p:spPr/>
        <p:txBody>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3"/>
          <p:cNvSpPr>
            <a:spLocks noGrp="1" noChangeArrowheads="1"/>
          </p:cNvSpPr>
          <p:nvPr>
            <p:ph type="sldNum" sz="quarter" idx="11"/>
          </p:nvPr>
        </p:nvSpPr>
        <p:spPr>
          <a:ln/>
        </p:spPr>
        <p:txBody>
          <a:bodyPr/>
          <a:lstStyle>
            <a:lvl1pPr>
              <a:defRPr/>
            </a:lvl1pPr>
          </a:lstStyle>
          <a:p>
            <a:pPr>
              <a:defRPr/>
            </a:pPr>
            <a:fld id="{81B64795-1174-4DA7-B443-F9119C2FCDEC}" type="slidenum">
              <a:rPr lang="en-US" altLang="zh-TW"/>
              <a:pPr>
                <a:defRPr/>
              </a:pPr>
              <a:t>‹#›</a:t>
            </a:fld>
            <a:endParaRPr lang="en-US" altLang="zh-TW"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TW" smtClean="0"/>
              <a:t>Click to edit Master title style</a:t>
            </a:r>
            <a:endParaRPr lang="zh-TW"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zh-TW"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5" name="Rectangle 3"/>
          <p:cNvSpPr>
            <a:spLocks noGrp="1" noChangeArrowheads="1"/>
          </p:cNvSpPr>
          <p:nvPr>
            <p:ph type="sldNum" sz="quarter" idx="11"/>
          </p:nvPr>
        </p:nvSpPr>
        <p:spPr>
          <a:ln/>
        </p:spPr>
        <p:txBody>
          <a:bodyPr/>
          <a:lstStyle>
            <a:lvl1pPr>
              <a:defRPr/>
            </a:lvl1pPr>
          </a:lstStyle>
          <a:p>
            <a:pPr>
              <a:defRPr/>
            </a:pPr>
            <a:fld id="{0717B130-7900-4685-815B-A72603F13523}" type="slidenum">
              <a:rPr lang="en-US" altLang="zh-TW"/>
              <a:pPr>
                <a:defRPr/>
              </a:pPr>
              <a:t>‹#›</a:t>
            </a:fld>
            <a:endParaRPr lang="en-US" altLang="zh-TW"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3"/>
          <p:cNvSpPr>
            <a:spLocks noGrp="1" noChangeArrowheads="1"/>
          </p:cNvSpPr>
          <p:nvPr>
            <p:ph type="sldNum" sz="quarter" idx="11"/>
          </p:nvPr>
        </p:nvSpPr>
        <p:spPr>
          <a:ln/>
        </p:spPr>
        <p:txBody>
          <a:bodyPr/>
          <a:lstStyle>
            <a:lvl1pPr>
              <a:defRPr/>
            </a:lvl1pPr>
          </a:lstStyle>
          <a:p>
            <a:pPr>
              <a:defRPr/>
            </a:pPr>
            <a:fld id="{4ABFCD15-EA9D-4AA3-8183-07866195B05D}" type="slidenum">
              <a:rPr lang="en-US" altLang="zh-TW"/>
              <a:pPr>
                <a:defRPr/>
              </a:pPr>
              <a:t>‹#›</a:t>
            </a:fld>
            <a:endParaRPr lang="en-US" altLang="zh-TW" dirty="0"/>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zh-TW" smtClean="0"/>
              <a:t>Click to edit Master title style</a:t>
            </a:r>
            <a:endParaRPr lang="zh-TW"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8" name="Rectangle 3"/>
          <p:cNvSpPr>
            <a:spLocks noGrp="1" noChangeArrowheads="1"/>
          </p:cNvSpPr>
          <p:nvPr>
            <p:ph type="sldNum" sz="quarter" idx="11"/>
          </p:nvPr>
        </p:nvSpPr>
        <p:spPr>
          <a:ln/>
        </p:spPr>
        <p:txBody>
          <a:bodyPr/>
          <a:lstStyle>
            <a:lvl1pPr>
              <a:defRPr/>
            </a:lvl1pPr>
          </a:lstStyle>
          <a:p>
            <a:pPr>
              <a:defRPr/>
            </a:pPr>
            <a:fld id="{1701BE4C-35D1-423D-9DBB-09C69738F943}" type="slidenum">
              <a:rPr lang="en-US" altLang="zh-TW"/>
              <a:pPr>
                <a:defRPr/>
              </a:pPr>
              <a:t>‹#›</a:t>
            </a:fld>
            <a:endParaRPr lang="en-US" altLang="zh-TW" dirty="0"/>
          </a:p>
        </p:txBody>
      </p:sp>
      <p:sp>
        <p:nvSpPr>
          <p:cNvPr id="9"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4" name="Rectangle 3"/>
          <p:cNvSpPr>
            <a:spLocks noGrp="1" noChangeArrowheads="1"/>
          </p:cNvSpPr>
          <p:nvPr>
            <p:ph type="sldNum" sz="quarter" idx="11"/>
          </p:nvPr>
        </p:nvSpPr>
        <p:spPr>
          <a:ln/>
        </p:spPr>
        <p:txBody>
          <a:bodyPr/>
          <a:lstStyle>
            <a:lvl1pPr>
              <a:defRPr/>
            </a:lvl1pPr>
          </a:lstStyle>
          <a:p>
            <a:pPr>
              <a:defRPr/>
            </a:pPr>
            <a:fld id="{0DB0BD55-7C69-419A-AAFD-EF7022394925}" type="slidenum">
              <a:rPr lang="en-US" altLang="zh-TW"/>
              <a:pPr>
                <a:defRPr/>
              </a:pPr>
              <a:t>‹#›</a:t>
            </a:fld>
            <a:endParaRPr lang="en-US" altLang="zh-TW" dirty="0"/>
          </a:p>
        </p:txBody>
      </p:sp>
      <p:sp>
        <p:nvSpPr>
          <p:cNvPr id="5"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3" name="Rectangle 3"/>
          <p:cNvSpPr>
            <a:spLocks noGrp="1" noChangeArrowheads="1"/>
          </p:cNvSpPr>
          <p:nvPr>
            <p:ph type="sldNum" sz="quarter" idx="11"/>
          </p:nvPr>
        </p:nvSpPr>
        <p:spPr>
          <a:ln/>
        </p:spPr>
        <p:txBody>
          <a:bodyPr/>
          <a:lstStyle>
            <a:lvl1pPr>
              <a:defRPr/>
            </a:lvl1pPr>
          </a:lstStyle>
          <a:p>
            <a:pPr>
              <a:defRPr/>
            </a:pPr>
            <a:fld id="{B9AC6C0F-0279-417E-83FD-F257B8376DB4}" type="slidenum">
              <a:rPr lang="en-US" altLang="zh-TW"/>
              <a:pPr>
                <a:defRPr/>
              </a:pPr>
              <a:t>‹#›</a:t>
            </a:fld>
            <a:endParaRPr lang="en-US" altLang="zh-TW" dirty="0"/>
          </a:p>
        </p:txBody>
      </p:sp>
      <p:sp>
        <p:nvSpPr>
          <p:cNvPr id="4"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TW" smtClean="0"/>
              <a:t>Click to edit Master title style</a:t>
            </a:r>
            <a:endParaRPr lang="zh-TW"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3"/>
          <p:cNvSpPr>
            <a:spLocks noGrp="1" noChangeArrowheads="1"/>
          </p:cNvSpPr>
          <p:nvPr>
            <p:ph type="sldNum" sz="quarter" idx="11"/>
          </p:nvPr>
        </p:nvSpPr>
        <p:spPr>
          <a:ln/>
        </p:spPr>
        <p:txBody>
          <a:bodyPr/>
          <a:lstStyle>
            <a:lvl1pPr>
              <a:defRPr/>
            </a:lvl1pPr>
          </a:lstStyle>
          <a:p>
            <a:pPr>
              <a:defRPr/>
            </a:pPr>
            <a:fld id="{925DCB8B-F3A7-4D79-B63C-453E5B5EBB22}" type="slidenum">
              <a:rPr lang="en-US" altLang="zh-TW"/>
              <a:pPr>
                <a:defRPr/>
              </a:pPr>
              <a:t>‹#›</a:t>
            </a:fld>
            <a:endParaRPr lang="en-US" altLang="zh-TW" dirty="0"/>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TW" smtClean="0"/>
              <a:t>Click to edit Master title style</a:t>
            </a:r>
            <a:endParaRPr lang="zh-TW"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TW"/>
          </a:p>
        </p:txBody>
      </p:sp>
      <p:sp>
        <p:nvSpPr>
          <p:cNvPr id="6" name="Rectangle 3"/>
          <p:cNvSpPr>
            <a:spLocks noGrp="1" noChangeArrowheads="1"/>
          </p:cNvSpPr>
          <p:nvPr>
            <p:ph type="sldNum" sz="quarter" idx="11"/>
          </p:nvPr>
        </p:nvSpPr>
        <p:spPr>
          <a:ln/>
        </p:spPr>
        <p:txBody>
          <a:bodyPr/>
          <a:lstStyle>
            <a:lvl1pPr>
              <a:defRPr/>
            </a:lvl1pPr>
          </a:lstStyle>
          <a:p>
            <a:pPr>
              <a:defRPr/>
            </a:pPr>
            <a:fld id="{A37A21AC-058E-4A25-9B46-4F58381D3F6B}" type="slidenum">
              <a:rPr lang="en-US" altLang="zh-TW"/>
              <a:pPr>
                <a:defRPr/>
              </a:pPr>
              <a:t>‹#›</a:t>
            </a:fld>
            <a:endParaRPr lang="en-US" altLang="zh-TW" dirty="0"/>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200"/>
            </a:lvl1pPr>
          </a:lstStyle>
          <a:p>
            <a:pPr>
              <a:defRPr/>
            </a:pPr>
            <a:endParaRPr lang="en-US" altLang="zh-TW"/>
          </a:p>
        </p:txBody>
      </p:sp>
      <p:sp>
        <p:nvSpPr>
          <p:cNvPr id="2867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Black" pitchFamily="34" charset="0"/>
              </a:defRPr>
            </a:lvl1pPr>
          </a:lstStyle>
          <a:p>
            <a:pPr>
              <a:defRPr/>
            </a:pPr>
            <a:fld id="{E39FCFA1-D2A8-440E-A776-ACC6A377FECF}" type="slidenum">
              <a:rPr lang="en-US" altLang="zh-TW"/>
              <a:pPr>
                <a:defRPr/>
              </a:pPr>
              <a:t>‹#›</a:t>
            </a:fld>
            <a:endParaRPr lang="en-US" altLang="zh-TW" dirty="0"/>
          </a:p>
        </p:txBody>
      </p:sp>
      <p:grpSp>
        <p:nvGrpSpPr>
          <p:cNvPr id="1028" name="Group 4"/>
          <p:cNvGrpSpPr>
            <a:grpSpLocks/>
          </p:cNvGrpSpPr>
          <p:nvPr/>
        </p:nvGrpSpPr>
        <p:grpSpPr bwMode="auto">
          <a:xfrm>
            <a:off x="0" y="0"/>
            <a:ext cx="9144000" cy="546100"/>
            <a:chOff x="0" y="0"/>
            <a:chExt cx="5760" cy="344"/>
          </a:xfrm>
        </p:grpSpPr>
        <p:sp>
          <p:nvSpPr>
            <p:cNvPr id="2867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0" lang="zh-TW" altLang="zh-TW" sz="2400">
                <a:latin typeface="Times New Roman" pitchFamily="18" charset="0"/>
              </a:endParaRPr>
            </a:p>
          </p:txBody>
        </p:sp>
        <p:sp>
          <p:nvSpPr>
            <p:cNvPr id="2867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kumimoji="0" lang="zh-TW" altLang="zh-TW" sz="2400">
                <a:latin typeface="Times New Roman" pitchFamily="18" charset="0"/>
              </a:endParaRPr>
            </a:p>
          </p:txBody>
        </p:sp>
        <p:sp>
          <p:nvSpPr>
            <p:cNvPr id="28679"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kumimoji="0" lang="zh-TW" altLang="zh-TW" sz="1800">
                <a:solidFill>
                  <a:schemeClr val="hlink"/>
                </a:solidFill>
              </a:endParaRPr>
            </a:p>
          </p:txBody>
        </p:sp>
        <p:sp>
          <p:nvSpPr>
            <p:cNvPr id="28680"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kumimoji="0" lang="zh-TW" altLang="zh-TW" sz="1800">
                <a:solidFill>
                  <a:schemeClr val="hlink"/>
                </a:solidFill>
              </a:endParaRPr>
            </a:p>
          </p:txBody>
        </p:sp>
        <p:sp>
          <p:nvSpPr>
            <p:cNvPr id="2868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kumimoji="0" lang="zh-TW" altLang="zh-TW" sz="1800">
                <a:solidFill>
                  <a:schemeClr val="accent2"/>
                </a:solidFill>
              </a:endParaRPr>
            </a:p>
          </p:txBody>
        </p:sp>
        <p:sp>
          <p:nvSpPr>
            <p:cNvPr id="28682"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kumimoji="0" lang="zh-TW" altLang="zh-TW" sz="1800">
                <a:solidFill>
                  <a:schemeClr val="hlink"/>
                </a:solidFill>
              </a:endParaRPr>
            </a:p>
          </p:txBody>
        </p:sp>
        <p:sp>
          <p:nvSpPr>
            <p:cNvPr id="28683"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kumimoji="0" lang="zh-TW" altLang="zh-TW" sz="2400">
                <a:latin typeface="Times New Roman" pitchFamily="18" charset="0"/>
              </a:endParaRPr>
            </a:p>
          </p:txBody>
        </p:sp>
        <p:sp>
          <p:nvSpPr>
            <p:cNvPr id="2868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kumimoji="0" lang="zh-TW" altLang="zh-TW" sz="1800">
                <a:solidFill>
                  <a:schemeClr val="accent2"/>
                </a:solidFill>
              </a:endParaRPr>
            </a:p>
          </p:txBody>
        </p:sp>
        <p:sp>
          <p:nvSpPr>
            <p:cNvPr id="2868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kumimoji="0" lang="zh-TW" altLang="zh-TW" sz="1800">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2868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vl1pPr>
          </a:lstStyle>
          <a:p>
            <a:pPr>
              <a:defRPr/>
            </a:pPr>
            <a:endParaRPr lang="en-US" altLang="zh-TW"/>
          </a:p>
        </p:txBody>
      </p:sp>
    </p:spTree>
  </p:cSld>
  <p:clrMap bg1="lt1" tx1="dk1" bg2="lt2" tx2="dk2" accent1="accent1" accent2="accent2" accent3="accent3" accent4="accent4" accent5="accent5" accent6="accent6" hlink="hlink" folHlink="folHlink"/>
  <p:sldLayoutIdLst>
    <p:sldLayoutId id="2147483798"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hf hdr="0" ftr="0" dt="0"/>
  <p:txStyles>
    <p:title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Arial" charset="0"/>
          <a:ea typeface="新細明體" pitchFamily="18" charset="-120"/>
        </a:defRPr>
      </a:lvl2pPr>
      <a:lvl3pPr algn="l" rtl="0" eaLnBrk="0" fontAlgn="base" hangingPunct="0">
        <a:spcBef>
          <a:spcPct val="0"/>
        </a:spcBef>
        <a:spcAft>
          <a:spcPct val="0"/>
        </a:spcAft>
        <a:defRPr kumimoji="1" sz="4400">
          <a:solidFill>
            <a:schemeClr val="tx1"/>
          </a:solidFill>
          <a:latin typeface="Arial" charset="0"/>
          <a:ea typeface="新細明體" pitchFamily="18" charset="-120"/>
        </a:defRPr>
      </a:lvl3pPr>
      <a:lvl4pPr algn="l" rtl="0" eaLnBrk="0" fontAlgn="base" hangingPunct="0">
        <a:spcBef>
          <a:spcPct val="0"/>
        </a:spcBef>
        <a:spcAft>
          <a:spcPct val="0"/>
        </a:spcAft>
        <a:defRPr kumimoji="1" sz="4400">
          <a:solidFill>
            <a:schemeClr val="tx1"/>
          </a:solidFill>
          <a:latin typeface="Arial" charset="0"/>
          <a:ea typeface="新細明體" pitchFamily="18" charset="-120"/>
        </a:defRPr>
      </a:lvl4pPr>
      <a:lvl5pPr algn="l" rtl="0" eaLnBrk="0" fontAlgn="base" hangingPunct="0">
        <a:spcBef>
          <a:spcPct val="0"/>
        </a:spcBef>
        <a:spcAft>
          <a:spcPct val="0"/>
        </a:spcAft>
        <a:defRPr kumimoji="1" sz="4400">
          <a:solidFill>
            <a:schemeClr val="tx1"/>
          </a:solidFill>
          <a:latin typeface="Arial" charset="0"/>
          <a:ea typeface="新細明體" pitchFamily="18" charset="-120"/>
        </a:defRPr>
      </a:lvl5pPr>
      <a:lvl6pPr marL="457200" algn="l" rtl="0" fontAlgn="base">
        <a:spcBef>
          <a:spcPct val="0"/>
        </a:spcBef>
        <a:spcAft>
          <a:spcPct val="0"/>
        </a:spcAft>
        <a:defRPr kumimoji="1" sz="4400">
          <a:solidFill>
            <a:schemeClr val="tx1"/>
          </a:solidFill>
          <a:latin typeface="Arial" charset="0"/>
          <a:ea typeface="新細明體" pitchFamily="18" charset="-120"/>
        </a:defRPr>
      </a:lvl6pPr>
      <a:lvl7pPr marL="914400" algn="l" rtl="0" fontAlgn="base">
        <a:spcBef>
          <a:spcPct val="0"/>
        </a:spcBef>
        <a:spcAft>
          <a:spcPct val="0"/>
        </a:spcAft>
        <a:defRPr kumimoji="1" sz="4400">
          <a:solidFill>
            <a:schemeClr val="tx1"/>
          </a:solidFill>
          <a:latin typeface="Arial" charset="0"/>
          <a:ea typeface="新細明體" pitchFamily="18" charset="-120"/>
        </a:defRPr>
      </a:lvl7pPr>
      <a:lvl8pPr marL="1371600" algn="l" rtl="0" fontAlgn="base">
        <a:spcBef>
          <a:spcPct val="0"/>
        </a:spcBef>
        <a:spcAft>
          <a:spcPct val="0"/>
        </a:spcAft>
        <a:defRPr kumimoji="1" sz="4400">
          <a:solidFill>
            <a:schemeClr val="tx1"/>
          </a:solidFill>
          <a:latin typeface="Arial" charset="0"/>
          <a:ea typeface="新細明體" pitchFamily="18" charset="-120"/>
        </a:defRPr>
      </a:lvl8pPr>
      <a:lvl9pPr marL="1828800" algn="l" rtl="0" fontAlgn="base">
        <a:spcBef>
          <a:spcPct val="0"/>
        </a:spcBef>
        <a:spcAft>
          <a:spcPct val="0"/>
        </a:spcAft>
        <a:defRPr kumimoji="1" sz="4400">
          <a:solidFill>
            <a:schemeClr val="tx1"/>
          </a:solidFill>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bg2"/>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en.wikipedia.org/wiki/Scarcity" TargetMode="External"/><Relationship Id="rId3" Type="http://schemas.openxmlformats.org/officeDocument/2006/relationships/hyperlink" Target="http://en.wikipedia.org/wiki/Marginal_utility" TargetMode="External"/><Relationship Id="rId7" Type="http://schemas.openxmlformats.org/officeDocument/2006/relationships/hyperlink" Target="http://en.wikipedia.org/wiki/Service_%28economics%29" TargetMode="External"/><Relationship Id="rId2" Type="http://schemas.openxmlformats.org/officeDocument/2006/relationships/hyperlink" Target="http://en.wikipedia.org/wiki/Prussia" TargetMode="External"/><Relationship Id="rId1" Type="http://schemas.openxmlformats.org/officeDocument/2006/relationships/slideLayout" Target="../slideLayouts/slideLayout2.xml"/><Relationship Id="rId6" Type="http://schemas.openxmlformats.org/officeDocument/2006/relationships/hyperlink" Target="http://en.wikipedia.org/wiki/Good_%28economics%29" TargetMode="External"/><Relationship Id="rId5" Type="http://schemas.openxmlformats.org/officeDocument/2006/relationships/hyperlink" Target="http://en.wikipedia.org/wiki/Gossen%27s_second_law" TargetMode="External"/><Relationship Id="rId4" Type="http://schemas.openxmlformats.org/officeDocument/2006/relationships/hyperlink" Target="http://en.wikipedia.org/wiki/Law_of_diminishing_marginal_utility"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en.wikipedia.org/wiki/Economic_calculation_problem" TargetMode="External"/><Relationship Id="rId3" Type="http://schemas.openxmlformats.org/officeDocument/2006/relationships/hyperlink" Target="http://en.wikipedia.org/wiki/Perfect_competition" TargetMode="External"/><Relationship Id="rId7" Type="http://schemas.openxmlformats.org/officeDocument/2006/relationships/hyperlink" Target="http://en.wikipedia.org/wiki/Shadow_price" TargetMode="External"/><Relationship Id="rId2" Type="http://schemas.openxmlformats.org/officeDocument/2006/relationships/hyperlink" Target="http://en.wikipedia.org/wiki/Italy" TargetMode="External"/><Relationship Id="rId1" Type="http://schemas.openxmlformats.org/officeDocument/2006/relationships/slideLayout" Target="../slideLayouts/slideLayout2.xml"/><Relationship Id="rId6" Type="http://schemas.openxmlformats.org/officeDocument/2006/relationships/hyperlink" Target="http://en.wikipedia.org/wiki/Market_equilibrium" TargetMode="External"/><Relationship Id="rId5" Type="http://schemas.openxmlformats.org/officeDocument/2006/relationships/hyperlink" Target="http://en.wikipedia.org/wiki/Trial_and_error" TargetMode="External"/><Relationship Id="rId4" Type="http://schemas.openxmlformats.org/officeDocument/2006/relationships/hyperlink" Target="http://en.wikipedia.org/wiki/Pareto_efficient" TargetMode="External"/><Relationship Id="rId9" Type="http://schemas.openxmlformats.org/officeDocument/2006/relationships/hyperlink" Target="http://en.wikipedia.org/wiki/Market_socialis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en.wikipedia.org/wiki/Philosophy_of_science" TargetMode="External"/><Relationship Id="rId2" Type="http://schemas.openxmlformats.org/officeDocument/2006/relationships/hyperlink" Target="http://en.wikipedia.org/wiki/Austria" TargetMode="External"/><Relationship Id="rId1" Type="http://schemas.openxmlformats.org/officeDocument/2006/relationships/slideLayout" Target="../slideLayouts/slideLayout2.xml"/><Relationship Id="rId6" Type="http://schemas.openxmlformats.org/officeDocument/2006/relationships/hyperlink" Target="http://en.wikipedia.org/wiki/Vienna_Circle" TargetMode="External"/><Relationship Id="rId5" Type="http://schemas.openxmlformats.org/officeDocument/2006/relationships/hyperlink" Target="http://en.wikipedia.org/wiki/Political_economy" TargetMode="External"/><Relationship Id="rId4" Type="http://schemas.openxmlformats.org/officeDocument/2006/relationships/hyperlink" Target="http://en.wikipedia.org/wiki/Sociology"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8"/>
          <p:cNvSpPr>
            <a:spLocks noGrp="1" noChangeArrowheads="1"/>
          </p:cNvSpPr>
          <p:nvPr>
            <p:ph type="sldNum" sz="quarter" idx="12"/>
          </p:nvPr>
        </p:nvSpPr>
        <p:spPr>
          <a:noFill/>
        </p:spPr>
        <p:txBody>
          <a:bodyPr/>
          <a:lstStyle/>
          <a:p>
            <a:fld id="{E415B393-C6C0-436D-9C04-07AC7476C371}" type="slidenum">
              <a:rPr lang="en-US" altLang="zh-TW" smtClean="0"/>
              <a:pPr/>
              <a:t>1</a:t>
            </a:fld>
            <a:endParaRPr lang="en-US" altLang="zh-TW" smtClean="0"/>
          </a:p>
        </p:txBody>
      </p:sp>
      <p:sp>
        <p:nvSpPr>
          <p:cNvPr id="3075" name="Rectangle 2"/>
          <p:cNvSpPr>
            <a:spLocks noGrp="1" noChangeArrowheads="1"/>
          </p:cNvSpPr>
          <p:nvPr>
            <p:ph type="ctrTitle"/>
          </p:nvPr>
        </p:nvSpPr>
        <p:spPr>
          <a:xfrm>
            <a:off x="2949053" y="1592132"/>
            <a:ext cx="5969036" cy="2474259"/>
          </a:xfrm>
        </p:spPr>
        <p:txBody>
          <a:bodyPr/>
          <a:lstStyle/>
          <a:p>
            <a:pPr eaLnBrk="1" hangingPunct="1">
              <a:lnSpc>
                <a:spcPct val="130000"/>
              </a:lnSpc>
            </a:pPr>
            <a:r>
              <a:rPr lang="en-US" altLang="zh-TW" sz="2800" dirty="0" smtClean="0">
                <a:solidFill>
                  <a:srgbClr val="FFFF00"/>
                </a:solidFill>
              </a:rPr>
              <a:t>ECON6171 </a:t>
            </a:r>
            <a:r>
              <a:rPr lang="zh-TW" altLang="en-US" sz="2800" dirty="0" smtClean="0">
                <a:solidFill>
                  <a:srgbClr val="FFFF00"/>
                </a:solidFill>
              </a:rPr>
              <a:t>奧地利學派經濟理論</a:t>
            </a:r>
            <a:r>
              <a:rPr lang="zh-TW" altLang="en-US" sz="3200" dirty="0" smtClean="0">
                <a:solidFill>
                  <a:srgbClr val="FFFF00"/>
                </a:solidFill>
              </a:rPr>
              <a:t/>
            </a:r>
            <a:br>
              <a:rPr lang="zh-TW" altLang="en-US" sz="3200" dirty="0" smtClean="0">
                <a:solidFill>
                  <a:srgbClr val="FFFF00"/>
                </a:solidFill>
              </a:rPr>
            </a:br>
            <a:r>
              <a:rPr lang="zh-TW" altLang="en-US" sz="4400" dirty="0" smtClean="0">
                <a:solidFill>
                  <a:srgbClr val="FFFF00"/>
                </a:solidFill>
              </a:rPr>
              <a:t>七</a:t>
            </a:r>
            <a:r>
              <a:rPr lang="zh-TW" altLang="en-US" sz="4400" b="1" dirty="0" smtClean="0">
                <a:solidFill>
                  <a:srgbClr val="FFFF00"/>
                </a:solidFill>
                <a:latin typeface="新細明體" pitchFamily="18" charset="-120"/>
              </a:rPr>
              <a:t>、計畫經濟 </a:t>
            </a:r>
            <a:r>
              <a:rPr lang="en-US" altLang="zh-TW" sz="4400" b="1" dirty="0" smtClean="0">
                <a:solidFill>
                  <a:srgbClr val="FFFF00"/>
                </a:solidFill>
                <a:latin typeface="新細明體" pitchFamily="18" charset="-120"/>
              </a:rPr>
              <a:t/>
            </a:r>
            <a:br>
              <a:rPr lang="en-US" altLang="zh-TW" sz="4400" b="1" dirty="0" smtClean="0">
                <a:solidFill>
                  <a:srgbClr val="FFFF00"/>
                </a:solidFill>
                <a:latin typeface="新細明體" pitchFamily="18" charset="-120"/>
              </a:rPr>
            </a:br>
            <a:r>
              <a:rPr lang="en-US" altLang="zh-TW" sz="4400" b="1" dirty="0" smtClean="0">
                <a:solidFill>
                  <a:srgbClr val="FFFF00"/>
                </a:solidFill>
                <a:latin typeface="新細明體" pitchFamily="18" charset="-120"/>
              </a:rPr>
              <a:t>      (</a:t>
            </a:r>
            <a:r>
              <a:rPr lang="zh-TW" altLang="en-US" sz="4400" b="1" dirty="0" smtClean="0">
                <a:solidFill>
                  <a:srgbClr val="FFFF00"/>
                </a:solidFill>
                <a:latin typeface="新細明體" pitchFamily="18" charset="-120"/>
              </a:rPr>
              <a:t>體制爭議</a:t>
            </a:r>
            <a:r>
              <a:rPr lang="en-US" altLang="zh-TW" sz="4400" b="1" dirty="0" smtClean="0">
                <a:solidFill>
                  <a:srgbClr val="FFFF00"/>
                </a:solidFill>
                <a:latin typeface="新細明體" pitchFamily="18" charset="-120"/>
              </a:rPr>
              <a:t>)</a:t>
            </a:r>
            <a:r>
              <a:rPr lang="zh-TW" altLang="en-US" sz="4400" b="1" dirty="0" smtClean="0">
                <a:solidFill>
                  <a:srgbClr val="FFFF00"/>
                </a:solidFill>
                <a:latin typeface="新細明體" pitchFamily="18" charset="-120"/>
              </a:rPr>
              <a:t> </a:t>
            </a:r>
            <a:endParaRPr lang="en-US" altLang="zh-TW" sz="2000" dirty="0" smtClean="0"/>
          </a:p>
        </p:txBody>
      </p:sp>
      <p:sp>
        <p:nvSpPr>
          <p:cNvPr id="3076" name="Rectangle 3"/>
          <p:cNvSpPr>
            <a:spLocks noGrp="1" noChangeArrowheads="1"/>
          </p:cNvSpPr>
          <p:nvPr>
            <p:ph type="subTitle" idx="1"/>
          </p:nvPr>
        </p:nvSpPr>
        <p:spPr>
          <a:xfrm>
            <a:off x="2807745" y="4485938"/>
            <a:ext cx="5690795" cy="2033195"/>
          </a:xfrm>
        </p:spPr>
        <p:txBody>
          <a:bodyPr/>
          <a:lstStyle/>
          <a:p>
            <a:pPr eaLnBrk="1" hangingPunct="1">
              <a:lnSpc>
                <a:spcPct val="120000"/>
              </a:lnSpc>
            </a:pPr>
            <a:r>
              <a:rPr lang="zh-TW" altLang="en-US" sz="3200" b="1" dirty="0" smtClean="0">
                <a:solidFill>
                  <a:srgbClr val="000000"/>
                </a:solidFill>
              </a:rPr>
              <a:t>黃春興 </a:t>
            </a:r>
          </a:p>
          <a:p>
            <a:pPr eaLnBrk="1" hangingPunct="1">
              <a:lnSpc>
                <a:spcPct val="120000"/>
              </a:lnSpc>
            </a:pPr>
            <a:r>
              <a:rPr lang="zh-TW" altLang="en-US" sz="3200" b="1" dirty="0" smtClean="0">
                <a:solidFill>
                  <a:srgbClr val="000000"/>
                </a:solidFill>
              </a:rPr>
              <a:t>清華大學 經濟學</a:t>
            </a:r>
            <a:r>
              <a:rPr lang="zh-TW" altLang="en-US" sz="3200" b="1" dirty="0" smtClean="0">
                <a:solidFill>
                  <a:srgbClr val="000000"/>
                </a:solidFill>
              </a:rPr>
              <a:t>系</a:t>
            </a:r>
            <a:endParaRPr lang="en-US" altLang="zh-TW" sz="3200" b="1" dirty="0" smtClean="0">
              <a:solidFill>
                <a:srgbClr val="000000"/>
              </a:solidFill>
            </a:endParaRPr>
          </a:p>
          <a:p>
            <a:pPr algn="r" eaLnBrk="1" hangingPunct="1">
              <a:lnSpc>
                <a:spcPct val="120000"/>
              </a:lnSpc>
            </a:pPr>
            <a:r>
              <a:rPr lang="en-US" altLang="zh-TW" sz="3200" dirty="0" smtClean="0"/>
              <a:t>2013/11</a:t>
            </a:r>
            <a:endParaRPr lang="zh-TW" altLang="en-US" sz="3200" b="1" dirty="0" smtClean="0">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457200"/>
            <a:ext cx="8229600" cy="1133475"/>
          </a:xfrm>
        </p:spPr>
        <p:txBody>
          <a:bodyPr/>
          <a:lstStyle/>
          <a:p>
            <a:r>
              <a:rPr lang="en-US" altLang="zh-TW" sz="4000" b="1" smtClean="0">
                <a:solidFill>
                  <a:srgbClr val="660066"/>
                </a:solidFill>
                <a:latin typeface="新細明體" pitchFamily="18" charset="-120"/>
              </a:rPr>
              <a:t>7.  </a:t>
            </a:r>
            <a:r>
              <a:rPr lang="zh-TW" altLang="en-US" sz="4000" b="1" smtClean="0">
                <a:solidFill>
                  <a:srgbClr val="660066"/>
                </a:solidFill>
                <a:latin typeface="新細明體" pitchFamily="18" charset="-120"/>
              </a:rPr>
              <a:t>貴族社會主義</a:t>
            </a:r>
          </a:p>
        </p:txBody>
      </p:sp>
      <p:sp>
        <p:nvSpPr>
          <p:cNvPr id="72707" name="Rectangle 3"/>
          <p:cNvSpPr>
            <a:spLocks noGrp="1" noChangeArrowheads="1"/>
          </p:cNvSpPr>
          <p:nvPr>
            <p:ph type="body" idx="1"/>
          </p:nvPr>
        </p:nvSpPr>
        <p:spPr>
          <a:xfrm>
            <a:off x="466725" y="1701800"/>
            <a:ext cx="8270875" cy="4446588"/>
          </a:xfrm>
        </p:spPr>
        <p:txBody>
          <a:bodyPr/>
          <a:lstStyle/>
          <a:p>
            <a:pPr marL="533400" indent="-533400">
              <a:lnSpc>
                <a:spcPct val="130000"/>
              </a:lnSpc>
            </a:pPr>
            <a:r>
              <a:rPr lang="zh-TW" altLang="en-US" dirty="0" smtClean="0"/>
              <a:t>或稱</a:t>
            </a:r>
            <a:r>
              <a:rPr lang="zh-TW" altLang="en-US" b="1" dirty="0" smtClean="0"/>
              <a:t>廣義社會主義</a:t>
            </a:r>
            <a:r>
              <a:rPr lang="zh-TW" altLang="en-US" dirty="0" smtClean="0"/>
              <a:t>，以實現正義為主要訴求。</a:t>
            </a:r>
            <a:endParaRPr lang="en-US" altLang="zh-TW" dirty="0" smtClean="0"/>
          </a:p>
          <a:p>
            <a:pPr marL="533400" indent="-533400">
              <a:lnSpc>
                <a:spcPct val="130000"/>
              </a:lnSpc>
            </a:pPr>
            <a:r>
              <a:rPr lang="zh-TW" altLang="en-US" dirty="0" smtClean="0"/>
              <a:t>目標：實現真、善、美的人間社會。</a:t>
            </a:r>
            <a:endParaRPr lang="en-US" altLang="zh-TW" dirty="0" smtClean="0"/>
          </a:p>
          <a:p>
            <a:pPr marL="533400" indent="-533400">
              <a:lnSpc>
                <a:spcPct val="130000"/>
              </a:lnSpc>
            </a:pPr>
            <a:r>
              <a:rPr lang="zh-TW" altLang="en-US" dirty="0" smtClean="0"/>
              <a:t>手段：</a:t>
            </a:r>
            <a:endParaRPr lang="en-US" altLang="zh-TW" dirty="0" smtClean="0"/>
          </a:p>
          <a:p>
            <a:pPr marL="914400" lvl="1" indent="-457200">
              <a:lnSpc>
                <a:spcPct val="130000"/>
              </a:lnSpc>
              <a:buClr>
                <a:srgbClr val="006600"/>
              </a:buClr>
              <a:buSzTx/>
              <a:buFont typeface="Arial" charset="0"/>
              <a:buAutoNum type="circleNumWdWhitePlain"/>
            </a:pPr>
            <a:r>
              <a:rPr lang="zh-TW" altLang="en-US" dirty="0" smtClean="0"/>
              <a:t>在集體目標下設定行為準則。</a:t>
            </a:r>
          </a:p>
          <a:p>
            <a:pPr marL="914400" lvl="1" indent="-457200">
              <a:lnSpc>
                <a:spcPct val="130000"/>
              </a:lnSpc>
              <a:buClr>
                <a:srgbClr val="006600"/>
              </a:buClr>
              <a:buSzTx/>
              <a:buFont typeface="Arial" charset="0"/>
              <a:buAutoNum type="circleNumWdWhitePlain"/>
            </a:pPr>
            <a:r>
              <a:rPr lang="zh-TW" altLang="en-US" dirty="0" smtClean="0"/>
              <a:t>以相互監督去落實。</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98475" y="2036763"/>
            <a:ext cx="8229600" cy="2338387"/>
          </a:xfrm>
          <a:noFill/>
          <a:ln/>
        </p:spPr>
        <p:txBody>
          <a:bodyPr/>
          <a:lstStyle/>
          <a:p>
            <a:pPr algn="ctr"/>
            <a:r>
              <a:rPr lang="zh-TW" altLang="en-US" b="1" smtClean="0">
                <a:solidFill>
                  <a:srgbClr val="660066"/>
                </a:solidFill>
              </a:rPr>
              <a:t>二、</a:t>
            </a:r>
            <a:br>
              <a:rPr lang="zh-TW" altLang="en-US" b="1" smtClean="0">
                <a:solidFill>
                  <a:srgbClr val="660066"/>
                </a:solidFill>
              </a:rPr>
            </a:br>
            <a:r>
              <a:rPr lang="zh-TW" altLang="en-US" b="1" smtClean="0">
                <a:solidFill>
                  <a:srgbClr val="660066"/>
                </a:solidFill>
              </a:rPr>
              <a:t> </a:t>
            </a:r>
            <a:br>
              <a:rPr lang="zh-TW" altLang="en-US" b="1" smtClean="0">
                <a:solidFill>
                  <a:srgbClr val="660066"/>
                </a:solidFill>
              </a:rPr>
            </a:br>
            <a:r>
              <a:rPr lang="zh-TW" altLang="en-US" b="1" smtClean="0">
                <a:solidFill>
                  <a:srgbClr val="660066"/>
                </a:solidFill>
                <a:latin typeface="新細明體" pitchFamily="18" charset="-120"/>
              </a:rPr>
              <a:t>社會主義的實踐</a:t>
            </a:r>
            <a:endParaRPr lang="en-US" altLang="zh-TW" b="1" smtClean="0">
              <a:solidFill>
                <a:srgbClr val="660066"/>
              </a:solidFill>
              <a:latin typeface="新細明體" pitchFamily="18"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457200"/>
            <a:ext cx="8229600" cy="1011238"/>
          </a:xfrm>
        </p:spPr>
        <p:txBody>
          <a:bodyPr/>
          <a:lstStyle/>
          <a:p>
            <a:r>
              <a:rPr lang="en-US" altLang="zh-TW" sz="4000" b="1" dirty="0" smtClean="0">
                <a:solidFill>
                  <a:srgbClr val="660066"/>
                </a:solidFill>
                <a:latin typeface="新細明體" pitchFamily="18" charset="-120"/>
              </a:rPr>
              <a:t>1.  </a:t>
            </a:r>
            <a:r>
              <a:rPr lang="zh-TW" altLang="en-US" sz="4000" b="1" dirty="0" smtClean="0">
                <a:solidFill>
                  <a:srgbClr val="660066"/>
                </a:solidFill>
                <a:latin typeface="新細明體" pitchFamily="18" charset="-120"/>
              </a:rPr>
              <a:t>一戰前對計畫經濟的質疑</a:t>
            </a:r>
          </a:p>
        </p:txBody>
      </p:sp>
      <p:sp>
        <p:nvSpPr>
          <p:cNvPr id="11267" name="Content Placeholder 2"/>
          <p:cNvSpPr>
            <a:spLocks noGrp="1"/>
          </p:cNvSpPr>
          <p:nvPr>
            <p:ph idx="1"/>
          </p:nvPr>
        </p:nvSpPr>
        <p:spPr>
          <a:xfrm>
            <a:off x="528638" y="1487488"/>
            <a:ext cx="8431212" cy="5216525"/>
          </a:xfrm>
        </p:spPr>
        <p:txBody>
          <a:bodyPr/>
          <a:lstStyle/>
          <a:p>
            <a:pPr>
              <a:defRPr/>
            </a:pPr>
            <a:r>
              <a:rPr lang="en-US" altLang="zh-TW" dirty="0" smtClean="0">
                <a:latin typeface="+mn-ea"/>
              </a:rPr>
              <a:t>1854</a:t>
            </a:r>
            <a:r>
              <a:rPr lang="zh-TW" altLang="en-US" dirty="0" smtClean="0">
                <a:latin typeface="+mn-ea"/>
              </a:rPr>
              <a:t>年，</a:t>
            </a:r>
            <a:r>
              <a:rPr lang="en-US" altLang="zh-TW" dirty="0" smtClean="0">
                <a:latin typeface="+mn-ea"/>
              </a:rPr>
              <a:t>H. H. </a:t>
            </a:r>
            <a:r>
              <a:rPr lang="en-US" altLang="zh-TW" dirty="0" err="1" smtClean="0">
                <a:latin typeface="+mn-ea"/>
              </a:rPr>
              <a:t>Gossen</a:t>
            </a:r>
            <a:r>
              <a:rPr lang="zh-TW" altLang="en-US" dirty="0" smtClean="0">
                <a:latin typeface="+mn-ea"/>
              </a:rPr>
              <a:t>：</a:t>
            </a:r>
            <a:endParaRPr lang="en-US" altLang="zh-TW" dirty="0" smtClean="0">
              <a:latin typeface="+mn-ea"/>
            </a:endParaRPr>
          </a:p>
          <a:p>
            <a:pPr lvl="1">
              <a:defRPr/>
            </a:pPr>
            <a:r>
              <a:rPr lang="en-US" altLang="zh-TW" dirty="0" smtClean="0">
                <a:latin typeface="+mn-ea"/>
              </a:rPr>
              <a:t>CPB</a:t>
            </a:r>
            <a:r>
              <a:rPr lang="zh-TW" altLang="en-US" dirty="0" smtClean="0">
                <a:latin typeface="+mn-ea"/>
              </a:rPr>
              <a:t>很快就會</a:t>
            </a:r>
            <a:r>
              <a:rPr lang="zh-TW" altLang="en-US" dirty="0" smtClean="0">
                <a:latin typeface="+mn-ea"/>
              </a:rPr>
              <a:t>發現，其安排</a:t>
            </a:r>
            <a:r>
              <a:rPr lang="zh-TW" altLang="en-US" dirty="0" smtClean="0">
                <a:latin typeface="+mn-ea"/>
              </a:rPr>
              <a:t>的</a:t>
            </a:r>
            <a:r>
              <a:rPr lang="zh-TW" altLang="en-US" dirty="0" smtClean="0">
                <a:latin typeface="+mn-ea"/>
              </a:rPr>
              <a:t>工作遠</a:t>
            </a:r>
            <a:r>
              <a:rPr lang="zh-TW" altLang="en-US" dirty="0" smtClean="0">
                <a:latin typeface="+mn-ea"/>
              </a:rPr>
              <a:t>超出人力能勝任的程度。</a:t>
            </a:r>
            <a:endParaRPr lang="en-US" altLang="zh-TW" dirty="0" smtClean="0">
              <a:latin typeface="+mn-ea"/>
            </a:endParaRPr>
          </a:p>
          <a:p>
            <a:pPr>
              <a:defRPr/>
            </a:pPr>
            <a:r>
              <a:rPr lang="en-US" altLang="zh-TW" dirty="0" smtClean="0">
                <a:latin typeface="+mn-ea"/>
              </a:rPr>
              <a:t>1893</a:t>
            </a:r>
            <a:r>
              <a:rPr lang="zh-TW" altLang="en-US" dirty="0" smtClean="0">
                <a:latin typeface="+mn-ea"/>
              </a:rPr>
              <a:t>年，</a:t>
            </a:r>
            <a:r>
              <a:rPr lang="en-US" altLang="zh-TW" dirty="0" smtClean="0">
                <a:latin typeface="+mn-ea"/>
              </a:rPr>
              <a:t>E. </a:t>
            </a:r>
            <a:r>
              <a:rPr lang="en-US" altLang="zh-TW" dirty="0" err="1" smtClean="0">
                <a:latin typeface="+mn-ea"/>
              </a:rPr>
              <a:t>Cannan</a:t>
            </a:r>
            <a:r>
              <a:rPr lang="zh-TW" altLang="en-US" dirty="0" smtClean="0">
                <a:latin typeface="+mn-ea"/>
              </a:rPr>
              <a:t>：</a:t>
            </a:r>
            <a:endParaRPr lang="en-US" altLang="zh-TW" dirty="0" smtClean="0">
              <a:latin typeface="+mn-ea"/>
            </a:endParaRPr>
          </a:p>
          <a:p>
            <a:pPr lvl="1">
              <a:defRPr/>
            </a:pPr>
            <a:r>
              <a:rPr lang="zh-TW" altLang="en-US" dirty="0" smtClean="0">
                <a:latin typeface="+mn-ea"/>
              </a:rPr>
              <a:t>只要拋棄私有產權和交易制度，任何有意義的價值就不存在。</a:t>
            </a:r>
            <a:endParaRPr lang="en-US" altLang="zh-TW" dirty="0" smtClean="0">
              <a:latin typeface="+mn-ea"/>
            </a:endParaRPr>
          </a:p>
          <a:p>
            <a:pPr>
              <a:defRPr/>
            </a:pPr>
            <a:r>
              <a:rPr lang="en-US" altLang="zh-TW" dirty="0" smtClean="0">
                <a:latin typeface="+mn-ea"/>
              </a:rPr>
              <a:t>1902</a:t>
            </a:r>
            <a:r>
              <a:rPr lang="zh-TW" altLang="en-US" dirty="0" smtClean="0">
                <a:latin typeface="+mn-ea"/>
              </a:rPr>
              <a:t>年，</a:t>
            </a:r>
            <a:r>
              <a:rPr lang="en-US" altLang="zh-TW" dirty="0" smtClean="0">
                <a:latin typeface="+mn-ea"/>
              </a:rPr>
              <a:t>N. P. Pierson</a:t>
            </a:r>
            <a:r>
              <a:rPr lang="zh-TW" altLang="en-US" dirty="0" smtClean="0">
                <a:latin typeface="+mn-ea"/>
              </a:rPr>
              <a:t>：</a:t>
            </a:r>
            <a:endParaRPr lang="en-US" altLang="zh-TW" dirty="0" smtClean="0">
              <a:latin typeface="+mn-ea"/>
            </a:endParaRPr>
          </a:p>
          <a:p>
            <a:pPr lvl="1">
              <a:defRPr/>
            </a:pPr>
            <a:r>
              <a:rPr lang="zh-TW" altLang="en-US" dirty="0" smtClean="0">
                <a:latin typeface="+mn-ea"/>
              </a:rPr>
              <a:t>社會主義依舊存在價值</a:t>
            </a:r>
            <a:r>
              <a:rPr lang="zh-TW" altLang="en-US" dirty="0" smtClean="0">
                <a:latin typeface="+mn-ea"/>
              </a:rPr>
              <a:t>問題；若</a:t>
            </a:r>
            <a:r>
              <a:rPr lang="zh-TW" altLang="en-US" dirty="0" smtClean="0">
                <a:latin typeface="+mn-ea"/>
              </a:rPr>
              <a:t>價格制度不存在，各種財物的價格就無法決定。</a:t>
            </a:r>
          </a:p>
        </p:txBody>
      </p:sp>
      <p:sp>
        <p:nvSpPr>
          <p:cNvPr id="8196" name="Slide Number Placeholder 3"/>
          <p:cNvSpPr>
            <a:spLocks noGrp="1"/>
          </p:cNvSpPr>
          <p:nvPr>
            <p:ph type="sldNum" sz="quarter" idx="11"/>
          </p:nvPr>
        </p:nvSpPr>
        <p:spPr>
          <a:noFill/>
        </p:spPr>
        <p:txBody>
          <a:bodyPr/>
          <a:lstStyle/>
          <a:p>
            <a:fld id="{C8E21E8F-72B3-42DB-8DF9-BFCFAA91C4AB}" type="slidenum">
              <a:rPr lang="en-US" altLang="zh-TW" smtClean="0"/>
              <a:pPr/>
              <a:t>12</a:t>
            </a:fld>
            <a:endParaRPr lang="en-US" altLang="zh-TW"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57200"/>
            <a:ext cx="8493162" cy="1038113"/>
          </a:xfrm>
        </p:spPr>
        <p:txBody>
          <a:bodyPr/>
          <a:lstStyle/>
          <a:p>
            <a:r>
              <a:rPr lang="en-US" altLang="zh-TW" sz="4000" dirty="0" smtClean="0"/>
              <a:t>Hermann H. </a:t>
            </a:r>
            <a:r>
              <a:rPr lang="en-US" altLang="zh-TW" sz="4000" dirty="0" err="1" smtClean="0"/>
              <a:t>Gossen</a:t>
            </a:r>
            <a:r>
              <a:rPr lang="en-US" altLang="zh-TW" sz="4000" dirty="0" smtClean="0"/>
              <a:t> </a:t>
            </a:r>
            <a:r>
              <a:rPr lang="en-US" altLang="zh-TW" sz="2800" dirty="0" smtClean="0"/>
              <a:t>(1810-1858, </a:t>
            </a:r>
            <a:r>
              <a:rPr lang="en-US" altLang="zh-TW" sz="2800" dirty="0" smtClean="0">
                <a:latin typeface="Times New Roman" pitchFamily="18" charset="0"/>
                <a:cs typeface="Times New Roman" pitchFamily="18" charset="0"/>
                <a:hlinkClick r:id="rId2" tooltip="Prussia"/>
              </a:rPr>
              <a:t>Prussian</a:t>
            </a:r>
            <a:r>
              <a:rPr lang="en-US" altLang="zh-TW" sz="2800" dirty="0" smtClean="0"/>
              <a:t>) </a:t>
            </a:r>
            <a:endParaRPr lang="zh-TW" altLang="en-US" sz="2800" dirty="0"/>
          </a:p>
        </p:txBody>
      </p:sp>
      <p:sp>
        <p:nvSpPr>
          <p:cNvPr id="3" name="內容版面配置區 2"/>
          <p:cNvSpPr>
            <a:spLocks noGrp="1"/>
          </p:cNvSpPr>
          <p:nvPr>
            <p:ph idx="1"/>
          </p:nvPr>
        </p:nvSpPr>
        <p:spPr>
          <a:xfrm>
            <a:off x="500230" y="1615439"/>
            <a:ext cx="8407101" cy="4935967"/>
          </a:xfrm>
        </p:spPr>
        <p:txBody>
          <a:bodyPr/>
          <a:lstStyle/>
          <a:p>
            <a:r>
              <a:rPr lang="en-US" altLang="zh-TW" dirty="0" smtClean="0">
                <a:latin typeface="Times New Roman" pitchFamily="18" charset="0"/>
                <a:cs typeface="Times New Roman" pitchFamily="18" charset="0"/>
              </a:rPr>
              <a:t>the first to elaborate a general theory of </a:t>
            </a:r>
            <a:r>
              <a:rPr lang="en-US" altLang="zh-TW" dirty="0" smtClean="0">
                <a:latin typeface="Times New Roman" pitchFamily="18" charset="0"/>
                <a:cs typeface="Times New Roman" pitchFamily="18" charset="0"/>
                <a:hlinkClick r:id="rId3" tooltip="Marginal utility"/>
              </a:rPr>
              <a:t>marginal utility</a:t>
            </a:r>
            <a:r>
              <a:rPr lang="en-US" altLang="zh-TW" dirty="0" smtClean="0">
                <a:latin typeface="Times New Roman" pitchFamily="18" charset="0"/>
                <a:cs typeface="Times New Roman" pitchFamily="18" charset="0"/>
              </a:rPr>
              <a:t>.</a:t>
            </a:r>
          </a:p>
          <a:p>
            <a:pPr lvl="1"/>
            <a:r>
              <a:rPr lang="en-US" altLang="zh-TW" b="1" dirty="0" err="1" smtClean="0">
                <a:latin typeface="Times New Roman" pitchFamily="18" charset="0"/>
                <a:cs typeface="Times New Roman" pitchFamily="18" charset="0"/>
              </a:rPr>
              <a:t>Gossen's</a:t>
            </a:r>
            <a:r>
              <a:rPr lang="en-US" altLang="zh-TW" b="1" dirty="0" smtClean="0">
                <a:latin typeface="Times New Roman" pitchFamily="18" charset="0"/>
                <a:cs typeface="Times New Roman" pitchFamily="18" charset="0"/>
              </a:rPr>
              <a:t> First Law</a:t>
            </a:r>
            <a:r>
              <a:rPr lang="en-US" altLang="zh-TW" dirty="0" smtClean="0">
                <a:latin typeface="Times New Roman" pitchFamily="18" charset="0"/>
                <a:cs typeface="Times New Roman" pitchFamily="18" charset="0"/>
              </a:rPr>
              <a:t> is the </a:t>
            </a:r>
            <a:r>
              <a:rPr lang="en-US" altLang="zh-TW" dirty="0" smtClean="0">
                <a:latin typeface="Times New Roman" pitchFamily="18" charset="0"/>
                <a:cs typeface="Times New Roman" pitchFamily="18" charset="0"/>
                <a:hlinkClick r:id="rId4" tooltip="Law of diminishing marginal utility"/>
              </a:rPr>
              <a:t>“law” of diminishing marginal utility</a:t>
            </a:r>
            <a:r>
              <a:rPr lang="en-US" altLang="zh-TW" dirty="0" smtClean="0">
                <a:latin typeface="Times New Roman" pitchFamily="18" charset="0"/>
                <a:cs typeface="Times New Roman" pitchFamily="18" charset="0"/>
              </a:rPr>
              <a:t>.</a:t>
            </a:r>
          </a:p>
          <a:p>
            <a:pPr lvl="1"/>
            <a:r>
              <a:rPr lang="en-US" altLang="zh-TW" b="1" dirty="0" err="1" smtClean="0">
                <a:latin typeface="Times New Roman" pitchFamily="18" charset="0"/>
                <a:cs typeface="Times New Roman" pitchFamily="18" charset="0"/>
                <a:hlinkClick r:id="rId5" tooltip="Gossen's second law"/>
              </a:rPr>
              <a:t>Gossen‘s</a:t>
            </a:r>
            <a:r>
              <a:rPr lang="en-US" altLang="zh-TW" b="1" dirty="0" smtClean="0">
                <a:latin typeface="Times New Roman" pitchFamily="18" charset="0"/>
                <a:cs typeface="Times New Roman" pitchFamily="18" charset="0"/>
                <a:hlinkClick r:id="rId5" tooltip="Gossen's second law"/>
              </a:rPr>
              <a:t> Second Law</a:t>
            </a:r>
            <a:r>
              <a:rPr lang="zh-TW" altLang="en-US" b="1" dirty="0" smtClean="0">
                <a:latin typeface="Times New Roman" pitchFamily="18" charset="0"/>
                <a:cs typeface="Times New Roman" pitchFamily="18" charset="0"/>
              </a:rPr>
              <a:t> </a:t>
            </a:r>
            <a:r>
              <a:rPr lang="en-US" altLang="zh-TW" dirty="0" smtClean="0">
                <a:latin typeface="Times New Roman" pitchFamily="18" charset="0"/>
                <a:cs typeface="Times New Roman" pitchFamily="18" charset="0"/>
              </a:rPr>
              <a:t>is that in equilibrium an agent will allocate expenditures so that the ratio of marginal utility to price is equal across all </a:t>
            </a:r>
            <a:r>
              <a:rPr lang="en-US" altLang="zh-TW" dirty="0" smtClean="0">
                <a:latin typeface="Times New Roman" pitchFamily="18" charset="0"/>
                <a:cs typeface="Times New Roman" pitchFamily="18" charset="0"/>
                <a:hlinkClick r:id="rId6" tooltip="Good (economics)"/>
              </a:rPr>
              <a:t>goods</a:t>
            </a:r>
            <a:r>
              <a:rPr lang="en-US" altLang="zh-TW" dirty="0" smtClean="0">
                <a:latin typeface="Times New Roman" pitchFamily="18" charset="0"/>
                <a:cs typeface="Times New Roman" pitchFamily="18" charset="0"/>
              </a:rPr>
              <a:t> and </a:t>
            </a:r>
            <a:r>
              <a:rPr lang="en-US" altLang="zh-TW" dirty="0" smtClean="0">
                <a:latin typeface="Times New Roman" pitchFamily="18" charset="0"/>
                <a:cs typeface="Times New Roman" pitchFamily="18" charset="0"/>
                <a:hlinkClick r:id="rId7" tooltip="Service (economics)"/>
              </a:rPr>
              <a:t>services</a:t>
            </a:r>
            <a:r>
              <a:rPr lang="en-US" altLang="zh-TW" dirty="0" smtClean="0">
                <a:latin typeface="Times New Roman" pitchFamily="18" charset="0"/>
                <a:cs typeface="Times New Roman" pitchFamily="18" charset="0"/>
              </a:rPr>
              <a:t>.</a:t>
            </a:r>
          </a:p>
          <a:p>
            <a:pPr lvl="1"/>
            <a:r>
              <a:rPr lang="en-US" altLang="zh-TW" b="1" dirty="0" err="1" smtClean="0">
                <a:latin typeface="Times New Roman" pitchFamily="18" charset="0"/>
                <a:cs typeface="Times New Roman" pitchFamily="18" charset="0"/>
              </a:rPr>
              <a:t>Gossen's</a:t>
            </a:r>
            <a:r>
              <a:rPr lang="en-US" altLang="zh-TW" b="1" dirty="0" smtClean="0">
                <a:latin typeface="Times New Roman" pitchFamily="18" charset="0"/>
                <a:cs typeface="Times New Roman" pitchFamily="18" charset="0"/>
              </a:rPr>
              <a:t> Third Law</a:t>
            </a:r>
            <a:r>
              <a:rPr lang="en-US" altLang="zh-TW" dirty="0" smtClean="0">
                <a:latin typeface="Times New Roman" pitchFamily="18" charset="0"/>
                <a:cs typeface="Times New Roman" pitchFamily="18" charset="0"/>
              </a:rPr>
              <a:t> is that </a:t>
            </a:r>
            <a:r>
              <a:rPr lang="en-US" altLang="zh-TW" dirty="0" smtClean="0">
                <a:latin typeface="Times New Roman" pitchFamily="18" charset="0"/>
                <a:cs typeface="Times New Roman" pitchFamily="18" charset="0"/>
                <a:hlinkClick r:id="rId8" tooltip="Scarcity"/>
              </a:rPr>
              <a:t>scarcity</a:t>
            </a:r>
            <a:r>
              <a:rPr lang="en-US" altLang="zh-TW" dirty="0" smtClean="0">
                <a:latin typeface="Times New Roman" pitchFamily="18" charset="0"/>
                <a:cs typeface="Times New Roman" pitchFamily="18" charset="0"/>
              </a:rPr>
              <a:t> is a precondition for economic value.</a:t>
            </a:r>
            <a:endParaRPr lang="en-US" altLang="zh-TW" sz="3200" dirty="0" smtClean="0"/>
          </a:p>
        </p:txBody>
      </p:sp>
      <p:sp>
        <p:nvSpPr>
          <p:cNvPr id="4" name="投影片編號版面配置區 3"/>
          <p:cNvSpPr>
            <a:spLocks noGrp="1"/>
          </p:cNvSpPr>
          <p:nvPr>
            <p:ph type="sldNum" sz="quarter" idx="11"/>
          </p:nvPr>
        </p:nvSpPr>
        <p:spPr/>
        <p:txBody>
          <a:bodyPr/>
          <a:lstStyle/>
          <a:p>
            <a:pPr>
              <a:defRPr/>
            </a:pPr>
            <a:fld id="{81B64795-1174-4DA7-B443-F9119C2FCDEC}" type="slidenum">
              <a:rPr lang="en-US" altLang="zh-TW" smtClean="0"/>
              <a:pPr>
                <a:defRPr/>
              </a:pPr>
              <a:t>13</a:t>
            </a:fld>
            <a:endParaRPr lang="en-US" altLang="zh-TW"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457200"/>
            <a:ext cx="8229600" cy="1084263"/>
          </a:xfrm>
        </p:spPr>
        <p:txBody>
          <a:bodyPr/>
          <a:lstStyle/>
          <a:p>
            <a:r>
              <a:rPr lang="en-US" altLang="zh-TW" sz="4000" b="1" smtClean="0">
                <a:solidFill>
                  <a:srgbClr val="660066"/>
                </a:solidFill>
                <a:latin typeface="新細明體" pitchFamily="18" charset="-120"/>
              </a:rPr>
              <a:t>2. </a:t>
            </a:r>
            <a:r>
              <a:rPr lang="zh-TW" altLang="en-US" sz="4000" b="1" smtClean="0">
                <a:solidFill>
                  <a:srgbClr val="660066"/>
                </a:solidFill>
                <a:latin typeface="新細明體" pitchFamily="18" charset="-120"/>
              </a:rPr>
              <a:t>一戰前的計畫論者</a:t>
            </a:r>
          </a:p>
        </p:txBody>
      </p:sp>
      <p:sp>
        <p:nvSpPr>
          <p:cNvPr id="12291" name="Content Placeholder 2"/>
          <p:cNvSpPr>
            <a:spLocks noGrp="1"/>
          </p:cNvSpPr>
          <p:nvPr>
            <p:ph idx="1"/>
          </p:nvPr>
        </p:nvSpPr>
        <p:spPr>
          <a:xfrm>
            <a:off x="466725" y="1806575"/>
            <a:ext cx="8229600" cy="3886200"/>
          </a:xfrm>
        </p:spPr>
        <p:txBody>
          <a:bodyPr/>
          <a:lstStyle/>
          <a:p>
            <a:pPr>
              <a:lnSpc>
                <a:spcPct val="130000"/>
              </a:lnSpc>
            </a:pPr>
            <a:r>
              <a:rPr lang="en-US" altLang="zh-TW" dirty="0" smtClean="0">
                <a:latin typeface="新細明體" pitchFamily="18" charset="-120"/>
              </a:rPr>
              <a:t>1908</a:t>
            </a:r>
            <a:r>
              <a:rPr lang="zh-TW" altLang="en-US" dirty="0" smtClean="0">
                <a:latin typeface="新細明體" pitchFamily="18" charset="-120"/>
              </a:rPr>
              <a:t>年 </a:t>
            </a:r>
            <a:r>
              <a:rPr lang="en-US" altLang="zh-TW" dirty="0" smtClean="0">
                <a:latin typeface="新細明體" pitchFamily="18" charset="-120"/>
              </a:rPr>
              <a:t>E. </a:t>
            </a:r>
            <a:r>
              <a:rPr lang="en-US" altLang="zh-TW" dirty="0" err="1" smtClean="0">
                <a:latin typeface="新細明體" pitchFamily="18" charset="-120"/>
              </a:rPr>
              <a:t>Barone</a:t>
            </a:r>
            <a:r>
              <a:rPr lang="en-US" altLang="zh-TW" dirty="0" smtClean="0">
                <a:latin typeface="新細明體" pitchFamily="18" charset="-120"/>
              </a:rPr>
              <a:t> (</a:t>
            </a:r>
            <a:r>
              <a:rPr lang="zh-TW" altLang="en-US" dirty="0" smtClean="0">
                <a:latin typeface="新細明體" pitchFamily="18" charset="-120"/>
              </a:rPr>
              <a:t>義</a:t>
            </a:r>
            <a:r>
              <a:rPr lang="en-US" altLang="zh-TW" dirty="0" smtClean="0">
                <a:latin typeface="新細明體" pitchFamily="18" charset="-120"/>
              </a:rPr>
              <a:t>)</a:t>
            </a:r>
            <a:r>
              <a:rPr lang="zh-TW" altLang="en-US" dirty="0" smtClean="0">
                <a:latin typeface="新細明體" pitchFamily="18" charset="-120"/>
              </a:rPr>
              <a:t> </a:t>
            </a:r>
            <a:endParaRPr lang="en-US" altLang="zh-TW" dirty="0" smtClean="0">
              <a:latin typeface="新細明體" pitchFamily="18" charset="-120"/>
            </a:endParaRPr>
          </a:p>
          <a:p>
            <a:pPr lvl="1">
              <a:lnSpc>
                <a:spcPct val="130000"/>
              </a:lnSpc>
            </a:pPr>
            <a:r>
              <a:rPr lang="zh-TW" altLang="en-US" sz="3200" dirty="0" smtClean="0">
                <a:latin typeface="新細明體" pitchFamily="18" charset="-120"/>
              </a:rPr>
              <a:t>建構了一般均衡</a:t>
            </a:r>
            <a:r>
              <a:rPr lang="en-US" altLang="zh-TW" sz="3200" dirty="0" smtClean="0">
                <a:latin typeface="新細明體" pitchFamily="18" charset="-120"/>
              </a:rPr>
              <a:t>(general equilibrium)</a:t>
            </a:r>
            <a:r>
              <a:rPr lang="zh-TW" altLang="en-US" sz="3200" dirty="0" smtClean="0">
                <a:latin typeface="新細明體" pitchFamily="18" charset="-120"/>
              </a:rPr>
              <a:t>模型，並證明</a:t>
            </a:r>
            <a:r>
              <a:rPr lang="en-US" altLang="zh-TW" sz="3200" dirty="0" smtClean="0">
                <a:latin typeface="新細明體" pitchFamily="18" charset="-120"/>
              </a:rPr>
              <a:t>CPB</a:t>
            </a:r>
            <a:r>
              <a:rPr lang="zh-TW" altLang="en-US" sz="3200" dirty="0" smtClean="0">
                <a:latin typeface="新細明體" pitchFamily="18" charset="-120"/>
              </a:rPr>
              <a:t>只要擁有相關資訊並滿足均衡條件，就能決定物品的均衡數量。</a:t>
            </a:r>
          </a:p>
        </p:txBody>
      </p:sp>
      <p:sp>
        <p:nvSpPr>
          <p:cNvPr id="9220" name="Slide Number Placeholder 3"/>
          <p:cNvSpPr>
            <a:spLocks noGrp="1"/>
          </p:cNvSpPr>
          <p:nvPr>
            <p:ph type="sldNum" sz="quarter" idx="11"/>
          </p:nvPr>
        </p:nvSpPr>
        <p:spPr>
          <a:noFill/>
        </p:spPr>
        <p:txBody>
          <a:bodyPr/>
          <a:lstStyle/>
          <a:p>
            <a:fld id="{9D954A6E-1A02-44D9-8F9F-2CC674775D8A}" type="slidenum">
              <a:rPr lang="en-US" altLang="zh-TW" smtClean="0"/>
              <a:pPr/>
              <a:t>14</a:t>
            </a:fld>
            <a:endParaRPr lang="en-US" altLang="zh-TW"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57200"/>
            <a:ext cx="8229600" cy="941294"/>
          </a:xfrm>
        </p:spPr>
        <p:txBody>
          <a:bodyPr/>
          <a:lstStyle/>
          <a:p>
            <a:r>
              <a:rPr lang="en-US" altLang="zh-TW" b="1" dirty="0" err="1" smtClean="0">
                <a:latin typeface="Times New Roman" pitchFamily="18" charset="0"/>
                <a:cs typeface="Times New Roman" pitchFamily="18" charset="0"/>
              </a:rPr>
              <a:t>Enrico</a:t>
            </a:r>
            <a:r>
              <a:rPr lang="en-US" altLang="zh-TW" b="1" dirty="0" smtClean="0">
                <a:latin typeface="Times New Roman" pitchFamily="18" charset="0"/>
                <a:cs typeface="Times New Roman" pitchFamily="18" charset="0"/>
              </a:rPr>
              <a:t> </a:t>
            </a:r>
            <a:r>
              <a:rPr lang="en-US" altLang="zh-TW" b="1" dirty="0" err="1" smtClean="0">
                <a:latin typeface="Times New Roman" pitchFamily="18" charset="0"/>
                <a:cs typeface="Times New Roman" pitchFamily="18" charset="0"/>
              </a:rPr>
              <a:t>Barone</a:t>
            </a:r>
            <a:r>
              <a:rPr lang="en-US" altLang="zh-TW" b="1" dirty="0" smtClean="0">
                <a:latin typeface="Times New Roman" pitchFamily="18" charset="0"/>
                <a:cs typeface="Times New Roman" pitchFamily="18" charset="0"/>
              </a:rPr>
              <a:t> </a:t>
            </a:r>
            <a:r>
              <a:rPr lang="en-US" altLang="zh-TW" sz="2800" dirty="0" smtClean="0">
                <a:latin typeface="Times New Roman" pitchFamily="18" charset="0"/>
                <a:cs typeface="Times New Roman" pitchFamily="18" charset="0"/>
              </a:rPr>
              <a:t>(1859 -1924, </a:t>
            </a:r>
            <a:r>
              <a:rPr lang="en-US" altLang="zh-TW" sz="2800" dirty="0" smtClean="0">
                <a:latin typeface="Times New Roman" pitchFamily="18" charset="0"/>
                <a:cs typeface="Times New Roman" pitchFamily="18" charset="0"/>
                <a:hlinkClick r:id="rId2" tooltip="Italy"/>
              </a:rPr>
              <a:t>Italy</a:t>
            </a:r>
            <a:r>
              <a:rPr lang="en-US" altLang="zh-TW" sz="2800" dirty="0" smtClean="0">
                <a:latin typeface="Times New Roman" pitchFamily="18" charset="0"/>
                <a:cs typeface="Times New Roman" pitchFamily="18" charset="0"/>
              </a:rPr>
              <a:t>) </a:t>
            </a:r>
            <a:endParaRPr lang="zh-TW" altLang="en-US" dirty="0">
              <a:latin typeface="Times New Roman" pitchFamily="18" charset="0"/>
              <a:cs typeface="Times New Roman" pitchFamily="18" charset="0"/>
            </a:endParaRPr>
          </a:p>
        </p:txBody>
      </p:sp>
      <p:sp>
        <p:nvSpPr>
          <p:cNvPr id="3" name="內容版面配置區 2"/>
          <p:cNvSpPr>
            <a:spLocks noGrp="1"/>
          </p:cNvSpPr>
          <p:nvPr>
            <p:ph idx="1"/>
          </p:nvPr>
        </p:nvSpPr>
        <p:spPr>
          <a:xfrm>
            <a:off x="392653" y="1497106"/>
            <a:ext cx="8557709" cy="5161878"/>
          </a:xfrm>
        </p:spPr>
        <p:txBody>
          <a:bodyPr/>
          <a:lstStyle/>
          <a:p>
            <a:r>
              <a:rPr lang="en-US" altLang="zh-TW" sz="2800" dirty="0" err="1" smtClean="0"/>
              <a:t>Barone</a:t>
            </a:r>
            <a:r>
              <a:rPr lang="en-US" altLang="zh-TW" sz="2800" dirty="0" smtClean="0"/>
              <a:t> has been described as a "founder of the pure theory of a socialist economy.“</a:t>
            </a:r>
          </a:p>
          <a:p>
            <a:pPr lvl="1"/>
            <a:r>
              <a:rPr lang="en-US" altLang="zh-TW" dirty="0" smtClean="0">
                <a:latin typeface="Times New Roman" pitchFamily="18" charset="0"/>
                <a:cs typeface="Times New Roman" pitchFamily="18" charset="0"/>
              </a:rPr>
              <a:t> </a:t>
            </a:r>
            <a:r>
              <a:rPr lang="en-US" altLang="zh-TW" dirty="0" smtClean="0">
                <a:latin typeface="Times New Roman" pitchFamily="18" charset="0"/>
                <a:cs typeface="Times New Roman" pitchFamily="18" charset="0"/>
              </a:rPr>
              <a:t>the first to state conditions for which a </a:t>
            </a:r>
            <a:r>
              <a:rPr lang="en-US" altLang="zh-TW" dirty="0" smtClean="0">
                <a:latin typeface="Times New Roman" pitchFamily="18" charset="0"/>
                <a:cs typeface="Times New Roman" pitchFamily="18" charset="0"/>
                <a:hlinkClick r:id="rId3" tooltip="Perfect competition"/>
              </a:rPr>
              <a:t>competitive market</a:t>
            </a:r>
            <a:r>
              <a:rPr lang="en-US" altLang="zh-TW" dirty="0" smtClean="0">
                <a:latin typeface="Times New Roman" pitchFamily="18" charset="0"/>
                <a:cs typeface="Times New Roman" pitchFamily="18" charset="0"/>
              </a:rPr>
              <a:t> could be </a:t>
            </a:r>
            <a:r>
              <a:rPr lang="en-US" altLang="zh-TW" dirty="0" smtClean="0">
                <a:latin typeface="Times New Roman" pitchFamily="18" charset="0"/>
                <a:cs typeface="Times New Roman" pitchFamily="18" charset="0"/>
                <a:hlinkClick r:id="rId4" tooltip="Pareto efficient"/>
              </a:rPr>
              <a:t>Pareto efficient</a:t>
            </a:r>
            <a:r>
              <a:rPr lang="en-US" altLang="zh-TW" dirty="0" smtClean="0">
                <a:latin typeface="Times New Roman" pitchFamily="18" charset="0"/>
                <a:cs typeface="Times New Roman" pitchFamily="18" charset="0"/>
              </a:rPr>
              <a:t>.</a:t>
            </a:r>
            <a:r>
              <a:rPr lang="en-US" altLang="zh-TW" baseline="30000" dirty="0" smtClean="0">
                <a:latin typeface="Times New Roman" pitchFamily="18" charset="0"/>
                <a:cs typeface="Times New Roman" pitchFamily="18" charset="0"/>
              </a:rPr>
              <a:t> </a:t>
            </a:r>
          </a:p>
          <a:p>
            <a:pPr lvl="1"/>
            <a:r>
              <a:rPr lang="en-US" altLang="zh-TW" dirty="0" smtClean="0">
                <a:latin typeface="Times New Roman" pitchFamily="18" charset="0"/>
                <a:cs typeface="Times New Roman" pitchFamily="18" charset="0"/>
              </a:rPr>
              <a:t>suggesting the feasibility of </a:t>
            </a:r>
            <a:r>
              <a:rPr lang="en-US" altLang="zh-TW" dirty="0" smtClean="0">
                <a:latin typeface="Times New Roman" pitchFamily="18" charset="0"/>
                <a:cs typeface="Times New Roman" pitchFamily="18" charset="0"/>
                <a:hlinkClick r:id="rId5" tooltip="Trial and error"/>
              </a:rPr>
              <a:t>trial-and-error</a:t>
            </a:r>
            <a:r>
              <a:rPr lang="en-US" altLang="zh-TW" dirty="0" smtClean="0">
                <a:latin typeface="Times New Roman" pitchFamily="18" charset="0"/>
                <a:cs typeface="Times New Roman" pitchFamily="18" charset="0"/>
              </a:rPr>
              <a:t> movement to </a:t>
            </a:r>
            <a:r>
              <a:rPr lang="en-US" altLang="zh-TW" dirty="0" smtClean="0">
                <a:latin typeface="Times New Roman" pitchFamily="18" charset="0"/>
                <a:cs typeface="Times New Roman" pitchFamily="18" charset="0"/>
                <a:hlinkClick r:id="rId6" tooltip="Market equilibrium"/>
              </a:rPr>
              <a:t>market equilibrium</a:t>
            </a:r>
            <a:r>
              <a:rPr lang="en-US" altLang="zh-TW" dirty="0" smtClean="0">
                <a:latin typeface="Times New Roman" pitchFamily="18" charset="0"/>
                <a:cs typeface="Times New Roman" pitchFamily="18" charset="0"/>
              </a:rPr>
              <a:t>. </a:t>
            </a:r>
          </a:p>
          <a:p>
            <a:pPr lvl="1"/>
            <a:r>
              <a:rPr lang="en-US" altLang="zh-TW" dirty="0" smtClean="0">
                <a:latin typeface="Times New Roman" pitchFamily="18" charset="0"/>
                <a:cs typeface="Times New Roman" pitchFamily="18" charset="0"/>
                <a:hlinkClick r:id="rId7" tooltip="Shadow price"/>
              </a:rPr>
              <a:t>I</a:t>
            </a:r>
            <a:r>
              <a:rPr lang="en-US" altLang="zh-TW" dirty="0" smtClean="0">
                <a:latin typeface="Times New Roman" pitchFamily="18" charset="0"/>
                <a:cs typeface="Times New Roman" pitchFamily="18" charset="0"/>
              </a:rPr>
              <a:t>dentified </a:t>
            </a:r>
            <a:r>
              <a:rPr lang="en-US" altLang="zh-TW" dirty="0" smtClean="0">
                <a:latin typeface="Times New Roman" pitchFamily="18" charset="0"/>
                <a:cs typeface="Times New Roman" pitchFamily="18" charset="0"/>
                <a:hlinkClick r:id="rId7" tooltip="Shadow price"/>
              </a:rPr>
              <a:t>shadow prices</a:t>
            </a:r>
            <a:r>
              <a:rPr lang="en-US" altLang="zh-TW" dirty="0" smtClean="0">
                <a:latin typeface="Times New Roman" pitchFamily="18" charset="0"/>
                <a:cs typeface="Times New Roman" pitchFamily="18" charset="0"/>
              </a:rPr>
              <a:t> that must be satisfied for "maximum collective welfare.</a:t>
            </a:r>
            <a:endParaRPr lang="en-US" altLang="zh-TW" baseline="30000" dirty="0" smtClean="0">
              <a:latin typeface="Times New Roman" pitchFamily="18" charset="0"/>
              <a:cs typeface="Times New Roman" pitchFamily="18" charset="0"/>
            </a:endParaRPr>
          </a:p>
          <a:p>
            <a:pPr lvl="1"/>
            <a:r>
              <a:rPr lang="en-US" altLang="zh-TW" dirty="0" smtClean="0">
                <a:latin typeface="Times New Roman" pitchFamily="18" charset="0"/>
                <a:cs typeface="Times New Roman" pitchFamily="18" charset="0"/>
              </a:rPr>
              <a:t>His analysis fueled discussion of the </a:t>
            </a:r>
            <a:r>
              <a:rPr lang="en-US" altLang="zh-TW" dirty="0" smtClean="0">
                <a:latin typeface="Times New Roman" pitchFamily="18" charset="0"/>
                <a:cs typeface="Times New Roman" pitchFamily="18" charset="0"/>
                <a:hlinkClick r:id="rId8" tooltip="Economic calculation problem"/>
              </a:rPr>
              <a:t>economic calculation problem</a:t>
            </a:r>
            <a:r>
              <a:rPr lang="en-US" altLang="zh-TW" dirty="0" smtClean="0">
                <a:latin typeface="Times New Roman" pitchFamily="18" charset="0"/>
                <a:cs typeface="Times New Roman" pitchFamily="18" charset="0"/>
              </a:rPr>
              <a:t> and </a:t>
            </a:r>
            <a:r>
              <a:rPr lang="en-US" altLang="zh-TW" dirty="0" smtClean="0">
                <a:latin typeface="Times New Roman" pitchFamily="18" charset="0"/>
                <a:cs typeface="Times New Roman" pitchFamily="18" charset="0"/>
                <a:hlinkClick r:id="rId9" tooltip="Market socialism"/>
              </a:rPr>
              <a:t>market socialism</a:t>
            </a:r>
            <a:r>
              <a:rPr lang="en-US" altLang="zh-TW" dirty="0" smtClean="0">
                <a:latin typeface="Times New Roman" pitchFamily="18" charset="0"/>
                <a:cs typeface="Times New Roman" pitchFamily="18" charset="0"/>
              </a:rPr>
              <a:t> in the 1930s.</a:t>
            </a:r>
          </a:p>
          <a:p>
            <a:pPr>
              <a:buNone/>
            </a:pPr>
            <a:endParaRPr lang="zh-TW" altLang="en-US" sz="2800" dirty="0"/>
          </a:p>
        </p:txBody>
      </p:sp>
      <p:sp>
        <p:nvSpPr>
          <p:cNvPr id="4" name="投影片編號版面配置區 3"/>
          <p:cNvSpPr>
            <a:spLocks noGrp="1"/>
          </p:cNvSpPr>
          <p:nvPr>
            <p:ph type="sldNum" sz="quarter" idx="11"/>
          </p:nvPr>
        </p:nvSpPr>
        <p:spPr/>
        <p:txBody>
          <a:bodyPr/>
          <a:lstStyle/>
          <a:p>
            <a:pPr>
              <a:defRPr/>
            </a:pPr>
            <a:fld id="{81B64795-1174-4DA7-B443-F9119C2FCDEC}" type="slidenum">
              <a:rPr lang="en-US" altLang="zh-TW" smtClean="0"/>
              <a:pPr>
                <a:defRPr/>
              </a:pPr>
              <a:t>15</a:t>
            </a:fld>
            <a:endParaRPr lang="en-US" altLang="zh-TW"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457200"/>
            <a:ext cx="8229600" cy="1031875"/>
          </a:xfrm>
        </p:spPr>
        <p:txBody>
          <a:bodyPr/>
          <a:lstStyle/>
          <a:p>
            <a:r>
              <a:rPr lang="en-US" altLang="zh-TW" sz="4000" b="1" smtClean="0">
                <a:solidFill>
                  <a:srgbClr val="660066"/>
                </a:solidFill>
                <a:latin typeface="新細明體" pitchFamily="18" charset="-120"/>
              </a:rPr>
              <a:t>3. </a:t>
            </a:r>
            <a:r>
              <a:rPr lang="zh-TW" altLang="en-US" sz="4000" b="1" smtClean="0">
                <a:solidFill>
                  <a:srgbClr val="660066"/>
                </a:solidFill>
                <a:latin typeface="新細明體" pitchFamily="18" charset="-120"/>
              </a:rPr>
              <a:t>一戰後的計畫論者</a:t>
            </a:r>
          </a:p>
        </p:txBody>
      </p:sp>
      <p:sp>
        <p:nvSpPr>
          <p:cNvPr id="13315" name="Content Placeholder 2"/>
          <p:cNvSpPr>
            <a:spLocks noGrp="1"/>
          </p:cNvSpPr>
          <p:nvPr>
            <p:ph idx="1"/>
          </p:nvPr>
        </p:nvSpPr>
        <p:spPr>
          <a:xfrm>
            <a:off x="466725" y="1714500"/>
            <a:ext cx="8229600" cy="3886200"/>
          </a:xfrm>
        </p:spPr>
        <p:txBody>
          <a:bodyPr/>
          <a:lstStyle/>
          <a:p>
            <a:pPr>
              <a:lnSpc>
                <a:spcPct val="130000"/>
              </a:lnSpc>
            </a:pPr>
            <a:r>
              <a:rPr lang="zh-TW" altLang="en-US" dirty="0" smtClean="0">
                <a:latin typeface="新細明體" pitchFamily="18" charset="-120"/>
              </a:rPr>
              <a:t>戰時的糧食與原料的管制，讓一般人誤以為中央統制不僅可行，更優於競爭制度。</a:t>
            </a:r>
            <a:endParaRPr lang="en-US" altLang="zh-TW" dirty="0" smtClean="0">
              <a:latin typeface="新細明體" pitchFamily="18" charset="-120"/>
            </a:endParaRPr>
          </a:p>
          <a:p>
            <a:pPr>
              <a:lnSpc>
                <a:spcPct val="130000"/>
              </a:lnSpc>
            </a:pPr>
            <a:r>
              <a:rPr lang="en-US" altLang="zh-TW" dirty="0" smtClean="0">
                <a:latin typeface="新細明體" pitchFamily="18" charset="-120"/>
              </a:rPr>
              <a:t>1919</a:t>
            </a:r>
            <a:r>
              <a:rPr lang="zh-TW" altLang="en-US" dirty="0" smtClean="0">
                <a:latin typeface="新細明體" pitchFamily="18" charset="-120"/>
              </a:rPr>
              <a:t>年 </a:t>
            </a:r>
            <a:r>
              <a:rPr lang="en-US" altLang="zh-TW" dirty="0" smtClean="0">
                <a:latin typeface="新細明體" pitchFamily="18" charset="-120"/>
              </a:rPr>
              <a:t>Otto </a:t>
            </a:r>
            <a:r>
              <a:rPr lang="en-US" altLang="zh-TW" dirty="0" err="1" smtClean="0">
                <a:latin typeface="新細明體" pitchFamily="18" charset="-120"/>
              </a:rPr>
              <a:t>Neurath</a:t>
            </a:r>
            <a:r>
              <a:rPr lang="en-US" altLang="zh-TW" dirty="0" smtClean="0">
                <a:latin typeface="新細明體" pitchFamily="18" charset="-120"/>
              </a:rPr>
              <a:t> </a:t>
            </a:r>
            <a:r>
              <a:rPr lang="zh-TW" altLang="en-US" dirty="0" smtClean="0">
                <a:latin typeface="新細明體" pitchFamily="18" charset="-120"/>
              </a:rPr>
              <a:t>：</a:t>
            </a:r>
            <a:endParaRPr lang="en-US" altLang="zh-TW" dirty="0" smtClean="0">
              <a:latin typeface="新細明體" pitchFamily="18" charset="-120"/>
            </a:endParaRPr>
          </a:p>
          <a:p>
            <a:pPr lvl="1">
              <a:lnSpc>
                <a:spcPct val="130000"/>
              </a:lnSpc>
            </a:pPr>
            <a:r>
              <a:rPr lang="zh-TW" altLang="en-US" sz="3200" dirty="0" smtClean="0">
                <a:latin typeface="新細明體" pitchFamily="18" charset="-120"/>
              </a:rPr>
              <a:t>統制經濟不必藉助價格的共同單位。</a:t>
            </a:r>
            <a:endParaRPr lang="en-US" altLang="zh-TW" sz="3200" dirty="0" smtClean="0">
              <a:latin typeface="新細明體" pitchFamily="18" charset="-120"/>
            </a:endParaRPr>
          </a:p>
          <a:p>
            <a:pPr lvl="1">
              <a:lnSpc>
                <a:spcPct val="130000"/>
              </a:lnSpc>
            </a:pPr>
            <a:r>
              <a:rPr lang="zh-TW" altLang="en-US" sz="3200" dirty="0" smtClean="0">
                <a:latin typeface="新細明體" pitchFamily="18" charset="-120"/>
              </a:rPr>
              <a:t>不用價值計算，反而有好處。</a:t>
            </a:r>
            <a:endParaRPr lang="en-US" altLang="zh-TW" sz="3200" dirty="0" smtClean="0">
              <a:latin typeface="新細明體" pitchFamily="18" charset="-120"/>
            </a:endParaRPr>
          </a:p>
        </p:txBody>
      </p:sp>
      <p:sp>
        <p:nvSpPr>
          <p:cNvPr id="10244" name="Slide Number Placeholder 3"/>
          <p:cNvSpPr>
            <a:spLocks noGrp="1"/>
          </p:cNvSpPr>
          <p:nvPr>
            <p:ph type="sldNum" sz="quarter" idx="11"/>
          </p:nvPr>
        </p:nvSpPr>
        <p:spPr>
          <a:noFill/>
        </p:spPr>
        <p:txBody>
          <a:bodyPr/>
          <a:lstStyle/>
          <a:p>
            <a:fld id="{6AD7FE2C-0B9A-46C3-AD24-A119DF988369}" type="slidenum">
              <a:rPr lang="en-US" altLang="zh-TW" smtClean="0"/>
              <a:pPr/>
              <a:t>16</a:t>
            </a:fld>
            <a:endParaRPr lang="en-US" altLang="zh-TW"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2655" y="414169"/>
            <a:ext cx="8229600" cy="1048871"/>
          </a:xfrm>
        </p:spPr>
        <p:txBody>
          <a:bodyPr/>
          <a:lstStyle/>
          <a:p>
            <a:r>
              <a:rPr lang="en-US" altLang="zh-TW" sz="4000" b="1" dirty="0" smtClean="0"/>
              <a:t>Otto </a:t>
            </a:r>
            <a:r>
              <a:rPr lang="en-US" altLang="zh-TW" sz="4000" b="1" dirty="0" err="1" smtClean="0"/>
              <a:t>Neurath</a:t>
            </a:r>
            <a:r>
              <a:rPr lang="en-US" altLang="zh-TW" sz="4000" dirty="0" smtClean="0"/>
              <a:t> </a:t>
            </a:r>
            <a:r>
              <a:rPr lang="en-US" altLang="zh-TW" sz="2800" dirty="0" smtClean="0"/>
              <a:t>(1882 –1945, </a:t>
            </a:r>
            <a:r>
              <a:rPr lang="en-US" altLang="zh-TW" sz="2800" dirty="0" smtClean="0">
                <a:hlinkClick r:id="rId2" tooltip="Austria"/>
              </a:rPr>
              <a:t>Austrian</a:t>
            </a:r>
            <a:r>
              <a:rPr lang="en-US" altLang="zh-TW" sz="2800" dirty="0" smtClean="0"/>
              <a:t>) </a:t>
            </a:r>
            <a:endParaRPr lang="zh-TW" altLang="en-US" sz="2800" dirty="0"/>
          </a:p>
        </p:txBody>
      </p:sp>
      <p:sp>
        <p:nvSpPr>
          <p:cNvPr id="3" name="內容版面配置區 2"/>
          <p:cNvSpPr>
            <a:spLocks noGrp="1"/>
          </p:cNvSpPr>
          <p:nvPr>
            <p:ph idx="1"/>
          </p:nvPr>
        </p:nvSpPr>
        <p:spPr>
          <a:xfrm>
            <a:off x="317350" y="1411044"/>
            <a:ext cx="8643769" cy="5204909"/>
          </a:xfrm>
        </p:spPr>
        <p:txBody>
          <a:bodyPr/>
          <a:lstStyle/>
          <a:p>
            <a:r>
              <a:rPr lang="en-US" altLang="zh-TW" sz="2800" dirty="0" smtClean="0">
                <a:hlinkClick r:id="rId3" tooltip="Philosophy of science"/>
              </a:rPr>
              <a:t>philosopher of science</a:t>
            </a:r>
            <a:r>
              <a:rPr lang="en-US" altLang="zh-TW" sz="2800" dirty="0" smtClean="0"/>
              <a:t>, </a:t>
            </a:r>
            <a:r>
              <a:rPr lang="en-US" altLang="zh-TW" sz="2800" dirty="0" smtClean="0">
                <a:hlinkClick r:id="rId4" tooltip="Sociology"/>
              </a:rPr>
              <a:t>sociologist</a:t>
            </a:r>
            <a:r>
              <a:rPr lang="en-US" altLang="zh-TW" sz="2800" dirty="0" smtClean="0"/>
              <a:t>, and </a:t>
            </a:r>
            <a:r>
              <a:rPr lang="en-US" altLang="zh-TW" sz="2800" dirty="0" smtClean="0">
                <a:hlinkClick r:id="rId5" tooltip="Political economy"/>
              </a:rPr>
              <a:t>political economist</a:t>
            </a:r>
            <a:r>
              <a:rPr lang="en-US" altLang="zh-TW" sz="2800" dirty="0" smtClean="0"/>
              <a:t>. one of the leading figures of the </a:t>
            </a:r>
            <a:r>
              <a:rPr lang="en-US" altLang="zh-TW" sz="2800" dirty="0" smtClean="0">
                <a:hlinkClick r:id="rId6" tooltip="Vienna Circle"/>
              </a:rPr>
              <a:t>Vienna Circle</a:t>
            </a:r>
            <a:r>
              <a:rPr lang="en-US" altLang="zh-TW" sz="2800" dirty="0" smtClean="0"/>
              <a:t>.</a:t>
            </a:r>
          </a:p>
          <a:p>
            <a:r>
              <a:rPr lang="en-US" altLang="zh-TW" sz="2800" b="1" dirty="0" err="1" smtClean="0"/>
              <a:t>Neurath's</a:t>
            </a:r>
            <a:r>
              <a:rPr lang="en-US" altLang="zh-TW" sz="2800" b="1" dirty="0" smtClean="0"/>
              <a:t> boat</a:t>
            </a:r>
            <a:r>
              <a:rPr lang="en-US" altLang="zh-TW" sz="2800" dirty="0" smtClean="0"/>
              <a:t>.</a:t>
            </a:r>
          </a:p>
          <a:p>
            <a:pPr lvl="1"/>
            <a:r>
              <a:rPr lang="en-US" altLang="zh-TW" dirty="0" smtClean="0">
                <a:latin typeface="Times New Roman" pitchFamily="18" charset="0"/>
                <a:cs typeface="Times New Roman" pitchFamily="18" charset="0"/>
              </a:rPr>
              <a:t>"We are like sailors who on the open sea must reconstruct their ship but are never able to start afresh from the bottom. Where a beam is taken away a new one must at once be put there, and for this the rest of the ship is used as support. In this way, by using the old beams and driftwood the ship can be shaped entirely anew, but only by gradual reconstruction.“</a:t>
            </a:r>
            <a:endParaRPr lang="zh-TW" altLang="en-US" dirty="0">
              <a:latin typeface="Times New Roman" pitchFamily="18" charset="0"/>
              <a:cs typeface="Times New Roman" pitchFamily="18" charset="0"/>
            </a:endParaRPr>
          </a:p>
        </p:txBody>
      </p:sp>
      <p:sp>
        <p:nvSpPr>
          <p:cNvPr id="4" name="投影片編號版面配置區 3"/>
          <p:cNvSpPr>
            <a:spLocks noGrp="1"/>
          </p:cNvSpPr>
          <p:nvPr>
            <p:ph type="sldNum" sz="quarter" idx="11"/>
          </p:nvPr>
        </p:nvSpPr>
        <p:spPr/>
        <p:txBody>
          <a:bodyPr/>
          <a:lstStyle/>
          <a:p>
            <a:pPr>
              <a:defRPr/>
            </a:pPr>
            <a:fld id="{81B64795-1174-4DA7-B443-F9119C2FCDEC}" type="slidenum">
              <a:rPr lang="en-US" altLang="zh-TW" smtClean="0"/>
              <a:pPr>
                <a:defRPr/>
              </a:pPr>
              <a:t>17</a:t>
            </a:fld>
            <a:endParaRPr lang="en-US" altLang="zh-TW"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71550"/>
          </a:xfrm>
        </p:spPr>
        <p:txBody>
          <a:bodyPr/>
          <a:lstStyle/>
          <a:p>
            <a:r>
              <a:rPr lang="en-US" altLang="zh-TW" sz="4000" b="1" smtClean="0">
                <a:solidFill>
                  <a:srgbClr val="660066"/>
                </a:solidFill>
                <a:latin typeface="新細明體" pitchFamily="18" charset="-120"/>
              </a:rPr>
              <a:t>4. </a:t>
            </a:r>
            <a:r>
              <a:rPr lang="zh-TW" altLang="zh-TW" sz="4000" b="1" smtClean="0">
                <a:solidFill>
                  <a:srgbClr val="660066"/>
                </a:solidFill>
                <a:latin typeface="新細明體" pitchFamily="18" charset="-120"/>
              </a:rPr>
              <a:t>共產蘇聯</a:t>
            </a:r>
            <a:endParaRPr lang="zh-TW" altLang="en-US" sz="4000" b="1" smtClean="0">
              <a:solidFill>
                <a:srgbClr val="660066"/>
              </a:solidFill>
              <a:latin typeface="新細明體" pitchFamily="18" charset="-120"/>
            </a:endParaRPr>
          </a:p>
        </p:txBody>
      </p:sp>
      <p:sp>
        <p:nvSpPr>
          <p:cNvPr id="3" name="Content Placeholder 2"/>
          <p:cNvSpPr>
            <a:spLocks noGrp="1"/>
          </p:cNvSpPr>
          <p:nvPr>
            <p:ph idx="1"/>
          </p:nvPr>
        </p:nvSpPr>
        <p:spPr>
          <a:xfrm>
            <a:off x="457200" y="1520825"/>
            <a:ext cx="8255000" cy="4859338"/>
          </a:xfrm>
        </p:spPr>
        <p:txBody>
          <a:bodyPr/>
          <a:lstStyle/>
          <a:p>
            <a:pPr>
              <a:lnSpc>
                <a:spcPct val="110000"/>
              </a:lnSpc>
            </a:pPr>
            <a:r>
              <a:rPr lang="zh-TW" altLang="zh-TW" dirty="0" smtClean="0">
                <a:latin typeface="新細明體" pitchFamily="18" charset="-120"/>
              </a:rPr>
              <a:t>蘇聯以小農為主，列寧稱新蘇聯無法立即實行共產制度，</a:t>
            </a:r>
            <a:r>
              <a:rPr lang="en-US" altLang="zh-TW" dirty="0" smtClean="0">
                <a:latin typeface="新細明體" pitchFamily="18" charset="-120"/>
              </a:rPr>
              <a:t>1921</a:t>
            </a:r>
            <a:r>
              <a:rPr lang="zh-TW" altLang="zh-TW" dirty="0" smtClean="0">
                <a:latin typeface="新細明體" pitchFamily="18" charset="-120"/>
              </a:rPr>
              <a:t>年行</a:t>
            </a:r>
            <a:r>
              <a:rPr lang="zh-TW" altLang="zh-TW" b="1" dirty="0" smtClean="0">
                <a:latin typeface="新細明體" pitchFamily="18" charset="-120"/>
              </a:rPr>
              <a:t>新經濟政策</a:t>
            </a:r>
            <a:r>
              <a:rPr lang="zh-TW" altLang="zh-TW" dirty="0" smtClean="0">
                <a:latin typeface="新細明體" pitchFamily="18" charset="-120"/>
              </a:rPr>
              <a:t>（</a:t>
            </a:r>
            <a:r>
              <a:rPr lang="en-US" altLang="zh-TW" dirty="0" smtClean="0">
                <a:latin typeface="新細明體" pitchFamily="18" charset="-120"/>
              </a:rPr>
              <a:t>New Economic Policy</a:t>
            </a:r>
            <a:r>
              <a:rPr lang="zh-TW" altLang="zh-TW" dirty="0" smtClean="0">
                <a:latin typeface="新細明體" pitchFamily="18" charset="-120"/>
              </a:rPr>
              <a:t>）</a:t>
            </a:r>
            <a:r>
              <a:rPr lang="zh-TW" altLang="en-US" dirty="0" smtClean="0">
                <a:latin typeface="新細明體" pitchFamily="18" charset="-120"/>
              </a:rPr>
              <a:t>，</a:t>
            </a:r>
            <a:r>
              <a:rPr lang="zh-TW" altLang="zh-TW" dirty="0" smtClean="0">
                <a:latin typeface="新細明體" pitchFamily="18" charset="-120"/>
              </a:rPr>
              <a:t>將重工業納入國家控制，</a:t>
            </a:r>
            <a:r>
              <a:rPr lang="zh-TW" altLang="en-US" dirty="0" smtClean="0">
                <a:latin typeface="新細明體" pitchFamily="18" charset="-120"/>
              </a:rPr>
              <a:t>其餘</a:t>
            </a:r>
            <a:r>
              <a:rPr lang="zh-TW" altLang="zh-TW" dirty="0" smtClean="0">
                <a:latin typeface="新細明體" pitchFamily="18" charset="-120"/>
              </a:rPr>
              <a:t>允許私人企業與</a:t>
            </a:r>
            <a:r>
              <a:rPr lang="zh-TW" altLang="en-US" dirty="0" smtClean="0">
                <a:latin typeface="新細明體" pitchFamily="18" charset="-120"/>
              </a:rPr>
              <a:t>個人</a:t>
            </a:r>
            <a:r>
              <a:rPr lang="zh-TW" altLang="zh-TW" dirty="0" smtClean="0">
                <a:latin typeface="新細明體" pitchFamily="18" charset="-120"/>
              </a:rPr>
              <a:t>累積財富。</a:t>
            </a:r>
            <a:endParaRPr lang="en-US" altLang="zh-TW" dirty="0" smtClean="0">
              <a:latin typeface="新細明體" pitchFamily="18" charset="-120"/>
            </a:endParaRPr>
          </a:p>
          <a:p>
            <a:pPr>
              <a:lnSpc>
                <a:spcPct val="110000"/>
              </a:lnSpc>
            </a:pPr>
            <a:r>
              <a:rPr lang="en-US" altLang="zh-TW" dirty="0" smtClean="0">
                <a:latin typeface="新細明體" pitchFamily="18" charset="-120"/>
              </a:rPr>
              <a:t>1928-1932</a:t>
            </a:r>
            <a:r>
              <a:rPr lang="zh-TW" altLang="zh-TW" dirty="0" smtClean="0">
                <a:latin typeface="新細明體" pitchFamily="18" charset="-120"/>
              </a:rPr>
              <a:t>年，史達林展開</a:t>
            </a:r>
            <a:r>
              <a:rPr lang="zh-TW" altLang="zh-TW" b="1" dirty="0" smtClean="0">
                <a:latin typeface="新細明體" pitchFamily="18" charset="-120"/>
              </a:rPr>
              <a:t>第一次五年計劃</a:t>
            </a:r>
            <a:r>
              <a:rPr lang="zh-TW" altLang="zh-TW" dirty="0" smtClean="0">
                <a:latin typeface="新細明體" pitchFamily="18" charset="-120"/>
              </a:rPr>
              <a:t>，加速工業化和農業集體化，</a:t>
            </a:r>
            <a:r>
              <a:rPr lang="zh-TW" altLang="zh-TW" dirty="0" smtClean="0"/>
              <a:t>全面廢除私有產權</a:t>
            </a:r>
            <a:r>
              <a:rPr lang="zh-TW" altLang="en-US" dirty="0" smtClean="0"/>
              <a:t>，</a:t>
            </a:r>
            <a:r>
              <a:rPr lang="zh-TW" altLang="en-US" dirty="0" smtClean="0">
                <a:latin typeface="新細明體" pitchFamily="18" charset="-120"/>
              </a:rPr>
              <a:t>是人類史上最全面的計畫經濟。（</a:t>
            </a:r>
            <a:r>
              <a:rPr lang="zh-TW" altLang="zh-TW" dirty="0" smtClean="0">
                <a:latin typeface="新細明體" pitchFamily="18" charset="-120"/>
              </a:rPr>
              <a:t>托洛斯基的構想。</a:t>
            </a:r>
            <a:r>
              <a:rPr lang="zh-TW" altLang="en-US" dirty="0" smtClean="0">
                <a:latin typeface="新細明體" pitchFamily="18" charset="-120"/>
              </a:rPr>
              <a:t>）</a:t>
            </a:r>
            <a:endParaRPr lang="en-US" altLang="zh-TW" dirty="0" smtClean="0">
              <a:latin typeface="新細明體" pitchFamily="18" charset="-120"/>
            </a:endParaRPr>
          </a:p>
        </p:txBody>
      </p:sp>
      <p:sp>
        <p:nvSpPr>
          <p:cNvPr id="11268" name="Slide Number Placeholder 3"/>
          <p:cNvSpPr>
            <a:spLocks noGrp="1"/>
          </p:cNvSpPr>
          <p:nvPr>
            <p:ph type="sldNum" sz="quarter" idx="11"/>
          </p:nvPr>
        </p:nvSpPr>
        <p:spPr>
          <a:noFill/>
        </p:spPr>
        <p:txBody>
          <a:bodyPr/>
          <a:lstStyle/>
          <a:p>
            <a:fld id="{E8107E6D-08E4-425A-A63C-73B21DDA8A91}" type="slidenum">
              <a:rPr lang="en-US" altLang="zh-TW" smtClean="0"/>
              <a:pPr/>
              <a:t>18</a:t>
            </a:fld>
            <a:endParaRPr lang="en-US" altLang="zh-TW"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84263"/>
          </a:xfrm>
        </p:spPr>
        <p:txBody>
          <a:bodyPr/>
          <a:lstStyle/>
          <a:p>
            <a:r>
              <a:rPr lang="zh-TW" altLang="en-US" sz="4000" b="1" smtClean="0">
                <a:solidFill>
                  <a:srgbClr val="660066"/>
                </a:solidFill>
                <a:latin typeface="新細明體" pitchFamily="18" charset="-120"/>
              </a:rPr>
              <a:t>5</a:t>
            </a:r>
            <a:r>
              <a:rPr lang="en-US" altLang="zh-TW" sz="4000" b="1" smtClean="0">
                <a:solidFill>
                  <a:srgbClr val="660066"/>
                </a:solidFill>
                <a:latin typeface="新細明體" pitchFamily="18" charset="-120"/>
              </a:rPr>
              <a:t>.</a:t>
            </a:r>
            <a:r>
              <a:rPr lang="zh-TW" altLang="zh-TW" sz="4000" smtClean="0">
                <a:solidFill>
                  <a:srgbClr val="660066"/>
                </a:solidFill>
                <a:latin typeface="新細明體" pitchFamily="18" charset="-120"/>
              </a:rPr>
              <a:t>蘇聯</a:t>
            </a:r>
            <a:r>
              <a:rPr lang="zh-TW" altLang="en-US" sz="4000" smtClean="0">
                <a:solidFill>
                  <a:srgbClr val="660066"/>
                </a:solidFill>
                <a:latin typeface="新細明體" pitchFamily="18" charset="-120"/>
              </a:rPr>
              <a:t>的</a:t>
            </a:r>
            <a:r>
              <a:rPr lang="zh-TW" altLang="zh-TW" sz="4000" b="1" smtClean="0">
                <a:solidFill>
                  <a:srgbClr val="660066"/>
                </a:solidFill>
                <a:latin typeface="新細明體" pitchFamily="18" charset="-120"/>
              </a:rPr>
              <a:t>五年計劃</a:t>
            </a:r>
            <a:endParaRPr lang="zh-TW" altLang="en-US" sz="4000" b="1" smtClean="0">
              <a:solidFill>
                <a:srgbClr val="660066"/>
              </a:solidFill>
              <a:latin typeface="新細明體" pitchFamily="18" charset="-120"/>
            </a:endParaRPr>
          </a:p>
        </p:txBody>
      </p:sp>
      <p:sp>
        <p:nvSpPr>
          <p:cNvPr id="3" name="Content Placeholder 2"/>
          <p:cNvSpPr>
            <a:spLocks noGrp="1"/>
          </p:cNvSpPr>
          <p:nvPr>
            <p:ph idx="1"/>
          </p:nvPr>
        </p:nvSpPr>
        <p:spPr>
          <a:xfrm>
            <a:off x="457200" y="1541463"/>
            <a:ext cx="8291513" cy="4876800"/>
          </a:xfrm>
        </p:spPr>
        <p:txBody>
          <a:bodyPr/>
          <a:lstStyle/>
          <a:p>
            <a:pPr marL="609600" indent="-609600">
              <a:buSzTx/>
              <a:buFont typeface="Arial" charset="0"/>
              <a:buAutoNum type="arabicParenR"/>
            </a:pPr>
            <a:r>
              <a:rPr lang="zh-TW" altLang="en-US" dirty="0" smtClean="0">
                <a:latin typeface="新細明體" pitchFamily="18" charset="-120"/>
              </a:rPr>
              <a:t>目標：追英趕美。</a:t>
            </a:r>
            <a:endParaRPr lang="en-US" altLang="zh-TW" dirty="0" smtClean="0">
              <a:latin typeface="新細明體" pitchFamily="18" charset="-120"/>
            </a:endParaRPr>
          </a:p>
          <a:p>
            <a:pPr marL="609600" indent="-609600">
              <a:buSzTx/>
              <a:buFont typeface="Arial" charset="0"/>
              <a:buAutoNum type="arabicParenR"/>
            </a:pPr>
            <a:r>
              <a:rPr lang="zh-TW" altLang="en-US" dirty="0" smtClean="0">
                <a:latin typeface="新細明體" pitchFamily="18" charset="-120"/>
              </a:rPr>
              <a:t>限制</a:t>
            </a:r>
            <a:r>
              <a:rPr lang="zh-TW" altLang="en-US" dirty="0" smtClean="0">
                <a:latin typeface="新細明體" pitchFamily="18" charset="-120"/>
              </a:rPr>
              <a:t>：缺欠資本</a:t>
            </a:r>
            <a:endParaRPr lang="en-US" altLang="zh-TW" dirty="0" smtClean="0">
              <a:latin typeface="新細明體" pitchFamily="18" charset="-120"/>
            </a:endParaRPr>
          </a:p>
          <a:p>
            <a:pPr marL="1009650" lvl="1" indent="-609600">
              <a:buSzTx/>
            </a:pPr>
            <a:r>
              <a:rPr lang="zh-TW" altLang="en-US" dirty="0" smtClean="0">
                <a:latin typeface="新細明體" pitchFamily="18" charset="-120"/>
              </a:rPr>
              <a:t>因</a:t>
            </a:r>
            <a:r>
              <a:rPr lang="zh-TW" altLang="en-US" dirty="0" smtClean="0">
                <a:latin typeface="新細明體" pitchFamily="18" charset="-120"/>
              </a:rPr>
              <a:t>紅色恐怖，</a:t>
            </a:r>
            <a:r>
              <a:rPr lang="zh-TW" altLang="zh-TW" dirty="0" smtClean="0">
                <a:latin typeface="新細明體" pitchFamily="18" charset="-120"/>
              </a:rPr>
              <a:t>蘇聯</a:t>
            </a:r>
            <a:r>
              <a:rPr lang="zh-TW" altLang="en-US" dirty="0" smtClean="0">
                <a:latin typeface="新細明體" pitchFamily="18" charset="-120"/>
              </a:rPr>
              <a:t>無法從西歐引進</a:t>
            </a:r>
            <a:r>
              <a:rPr lang="zh-TW" altLang="zh-TW" dirty="0" smtClean="0">
                <a:latin typeface="新細明體" pitchFamily="18" charset="-120"/>
              </a:rPr>
              <a:t>外資，只能搾取農業</a:t>
            </a:r>
            <a:r>
              <a:rPr lang="zh-TW" altLang="en-US" dirty="0" smtClean="0">
                <a:latin typeface="新細明體" pitchFamily="18" charset="-120"/>
              </a:rPr>
              <a:t>，</a:t>
            </a:r>
            <a:r>
              <a:rPr lang="zh-TW" altLang="zh-TW" dirty="0" smtClean="0">
                <a:latin typeface="新細明體" pitchFamily="18" charset="-120"/>
              </a:rPr>
              <a:t>進行原始資本的累積。</a:t>
            </a:r>
            <a:endParaRPr lang="en-US" altLang="zh-TW" dirty="0" smtClean="0">
              <a:latin typeface="新細明體" pitchFamily="18" charset="-120"/>
            </a:endParaRPr>
          </a:p>
          <a:p>
            <a:pPr marL="609600" indent="-609600">
              <a:buSzTx/>
              <a:buFont typeface="Arial" charset="0"/>
              <a:buAutoNum type="arabicParenR"/>
            </a:pPr>
            <a:r>
              <a:rPr lang="zh-TW" altLang="en-US" dirty="0" smtClean="0">
                <a:latin typeface="新細明體" pitchFamily="18" charset="-120"/>
              </a:rPr>
              <a:t>作法：</a:t>
            </a:r>
          </a:p>
          <a:p>
            <a:pPr marL="990600" lvl="1" indent="-533400">
              <a:buClr>
                <a:srgbClr val="006600"/>
              </a:buClr>
              <a:buSzTx/>
              <a:buFont typeface="Arial" charset="0"/>
              <a:buAutoNum type="circleNumWdWhitePlain"/>
            </a:pPr>
            <a:r>
              <a:rPr lang="zh-TW" altLang="zh-TW" dirty="0" smtClean="0">
                <a:latin typeface="新細明體" pitchFamily="18" charset="-120"/>
              </a:rPr>
              <a:t>推動工業、信貸系統、土地的國有化</a:t>
            </a:r>
            <a:r>
              <a:rPr lang="zh-TW" altLang="en-US" dirty="0" smtClean="0">
                <a:latin typeface="新細明體" pitchFamily="18" charset="-120"/>
              </a:rPr>
              <a:t>。</a:t>
            </a:r>
            <a:endParaRPr lang="en-US" altLang="zh-TW" dirty="0" smtClean="0">
              <a:latin typeface="新細明體" pitchFamily="18" charset="-120"/>
            </a:endParaRPr>
          </a:p>
          <a:p>
            <a:pPr marL="990600" lvl="1" indent="-533400">
              <a:buClr>
                <a:srgbClr val="006600"/>
              </a:buClr>
              <a:buSzTx/>
              <a:buFont typeface="Arial" charset="0"/>
              <a:buAutoNum type="circleNumWdWhitePlain"/>
            </a:pPr>
            <a:r>
              <a:rPr lang="zh-TW" altLang="zh-TW" dirty="0" smtClean="0">
                <a:latin typeface="新細明體" pitchFamily="18" charset="-120"/>
              </a:rPr>
              <a:t>農地進行集體化、大農場化、機械化，把節省下來的農民挪向新興的工業部門</a:t>
            </a:r>
            <a:r>
              <a:rPr lang="zh-TW" altLang="zh-TW" sz="3200" dirty="0" smtClean="0">
                <a:latin typeface="新細明體" pitchFamily="18" charset="-120"/>
              </a:rPr>
              <a:t>。</a:t>
            </a:r>
            <a:endParaRPr lang="zh-TW" altLang="en-US" dirty="0" smtClean="0">
              <a:latin typeface="新細明體" pitchFamily="18" charset="-120"/>
            </a:endParaRPr>
          </a:p>
        </p:txBody>
      </p:sp>
      <p:sp>
        <p:nvSpPr>
          <p:cNvPr id="12292" name="Slide Number Placeholder 3"/>
          <p:cNvSpPr>
            <a:spLocks noGrp="1"/>
          </p:cNvSpPr>
          <p:nvPr>
            <p:ph type="sldNum" sz="quarter" idx="11"/>
          </p:nvPr>
        </p:nvSpPr>
        <p:spPr>
          <a:noFill/>
        </p:spPr>
        <p:txBody>
          <a:bodyPr/>
          <a:lstStyle/>
          <a:p>
            <a:fld id="{E29A7454-2C39-4077-A74D-2937D06246A4}" type="slidenum">
              <a:rPr lang="en-US" altLang="zh-TW" smtClean="0"/>
              <a:pPr/>
              <a:t>19</a:t>
            </a:fld>
            <a:endParaRPr lang="en-US" altLang="zh-TW"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title"/>
          </p:nvPr>
        </p:nvSpPr>
        <p:spPr>
          <a:noFill/>
          <a:ln/>
        </p:spPr>
        <p:txBody>
          <a:bodyPr/>
          <a:lstStyle/>
          <a:p>
            <a:pPr algn="ctr"/>
            <a:r>
              <a:rPr lang="zh-TW" altLang="en-US" b="1" smtClean="0"/>
              <a:t>章節內容</a:t>
            </a:r>
          </a:p>
        </p:txBody>
      </p:sp>
      <p:sp>
        <p:nvSpPr>
          <p:cNvPr id="67589" name="Rectangle 5"/>
          <p:cNvSpPr>
            <a:spLocks noGrp="1" noChangeArrowheads="1"/>
          </p:cNvSpPr>
          <p:nvPr>
            <p:ph type="body" idx="1"/>
          </p:nvPr>
        </p:nvSpPr>
        <p:spPr>
          <a:xfrm>
            <a:off x="1992313" y="2079625"/>
            <a:ext cx="6694487" cy="3787775"/>
          </a:xfrm>
          <a:noFill/>
          <a:ln/>
        </p:spPr>
        <p:txBody>
          <a:bodyPr/>
          <a:lstStyle/>
          <a:p>
            <a:pPr>
              <a:lnSpc>
                <a:spcPct val="120000"/>
              </a:lnSpc>
              <a:buFont typeface="Wingdings" pitchFamily="2" charset="2"/>
              <a:buNone/>
            </a:pPr>
            <a:r>
              <a:rPr lang="zh-TW" altLang="en-US" b="1" dirty="0" smtClean="0">
                <a:solidFill>
                  <a:srgbClr val="660066"/>
                </a:solidFill>
              </a:rPr>
              <a:t>一、</a:t>
            </a:r>
            <a:r>
              <a:rPr lang="zh-TW" altLang="en-US" b="1" dirty="0" smtClean="0">
                <a:solidFill>
                  <a:srgbClr val="660066"/>
                </a:solidFill>
                <a:latin typeface="新細明體" pitchFamily="18" charset="-120"/>
              </a:rPr>
              <a:t>社會主義</a:t>
            </a:r>
            <a:endParaRPr lang="zh-TW" altLang="en-US" b="1" dirty="0" smtClean="0">
              <a:solidFill>
                <a:srgbClr val="660066"/>
              </a:solidFill>
            </a:endParaRPr>
          </a:p>
          <a:p>
            <a:pPr>
              <a:lnSpc>
                <a:spcPct val="120000"/>
              </a:lnSpc>
              <a:buFont typeface="Wingdings" pitchFamily="2" charset="2"/>
              <a:buNone/>
            </a:pPr>
            <a:r>
              <a:rPr lang="zh-TW" altLang="en-US" b="1" dirty="0" smtClean="0">
                <a:solidFill>
                  <a:srgbClr val="660066"/>
                </a:solidFill>
              </a:rPr>
              <a:t>二、</a:t>
            </a:r>
            <a:r>
              <a:rPr lang="zh-TW" altLang="en-US" b="1" dirty="0" smtClean="0">
                <a:solidFill>
                  <a:srgbClr val="660066"/>
                </a:solidFill>
                <a:latin typeface="新細明體" pitchFamily="18" charset="-120"/>
              </a:rPr>
              <a:t>社會主義的實踐</a:t>
            </a:r>
            <a:endParaRPr lang="zh-TW" altLang="en-US" b="1" dirty="0" smtClean="0">
              <a:solidFill>
                <a:srgbClr val="660066"/>
              </a:solidFill>
            </a:endParaRPr>
          </a:p>
          <a:p>
            <a:pPr>
              <a:lnSpc>
                <a:spcPct val="120000"/>
              </a:lnSpc>
              <a:buFont typeface="Wingdings" pitchFamily="2" charset="2"/>
              <a:buNone/>
            </a:pPr>
            <a:r>
              <a:rPr lang="zh-TW" altLang="en-US" b="1" dirty="0" smtClean="0">
                <a:solidFill>
                  <a:srgbClr val="660066"/>
                </a:solidFill>
              </a:rPr>
              <a:t>三、</a:t>
            </a:r>
            <a:r>
              <a:rPr lang="zh-TW" altLang="en-US" b="1" dirty="0" smtClean="0">
                <a:solidFill>
                  <a:srgbClr val="660066"/>
                </a:solidFill>
                <a:latin typeface="新細明體" pitchFamily="18" charset="-120"/>
              </a:rPr>
              <a:t>社會主義計算之</a:t>
            </a:r>
            <a:r>
              <a:rPr lang="zh-TW" altLang="en-US" b="1" dirty="0" smtClean="0">
                <a:solidFill>
                  <a:srgbClr val="660066"/>
                </a:solidFill>
                <a:latin typeface="新細明體" pitchFamily="18" charset="-120"/>
              </a:rPr>
              <a:t>論戰</a:t>
            </a:r>
            <a:endParaRPr lang="en-US" altLang="zh-TW" b="1" dirty="0" smtClean="0">
              <a:solidFill>
                <a:srgbClr val="660066"/>
              </a:solidFill>
              <a:latin typeface="新細明體" pitchFamily="18" charset="-120"/>
            </a:endParaRPr>
          </a:p>
          <a:p>
            <a:pPr>
              <a:lnSpc>
                <a:spcPct val="120000"/>
              </a:lnSpc>
              <a:buNone/>
            </a:pPr>
            <a:r>
              <a:rPr lang="zh-TW" altLang="en-US" b="1" dirty="0" smtClean="0">
                <a:solidFill>
                  <a:srgbClr val="660066"/>
                </a:solidFill>
              </a:rPr>
              <a:t>四</a:t>
            </a:r>
            <a:r>
              <a:rPr lang="zh-TW" altLang="en-US" b="1" dirty="0" smtClean="0">
                <a:solidFill>
                  <a:srgbClr val="660066"/>
                </a:solidFill>
                <a:latin typeface="新細明體" pitchFamily="18" charset="-120"/>
              </a:rPr>
              <a:t>、海耶克的知識利用問題</a:t>
            </a:r>
            <a:endParaRPr lang="zh-TW" altLang="en-US" b="1" dirty="0" smtClean="0">
              <a:solidFill>
                <a:srgbClr val="660066"/>
              </a:solidFill>
              <a:latin typeface="新細明體" pitchFamily="18" charset="-120"/>
            </a:endParaRPr>
          </a:p>
          <a:p>
            <a:pPr>
              <a:lnSpc>
                <a:spcPct val="120000"/>
              </a:lnSpc>
              <a:buNone/>
            </a:pPr>
            <a:r>
              <a:rPr lang="zh-TW" altLang="en-US" b="1" dirty="0" smtClean="0">
                <a:solidFill>
                  <a:srgbClr val="660066"/>
                </a:solidFill>
                <a:latin typeface="新細明體" pitchFamily="18" charset="-120"/>
              </a:rPr>
              <a:t>五</a:t>
            </a:r>
            <a:r>
              <a:rPr lang="zh-TW" altLang="en-US" b="1" dirty="0" smtClean="0">
                <a:solidFill>
                  <a:srgbClr val="660066"/>
                </a:solidFill>
              </a:rPr>
              <a:t>、</a:t>
            </a:r>
            <a:r>
              <a:rPr lang="zh-TW" altLang="en-US" b="1" dirty="0" smtClean="0">
                <a:solidFill>
                  <a:srgbClr val="660066"/>
                </a:solidFill>
                <a:latin typeface="新細明體" pitchFamily="18" charset="-120"/>
              </a:rPr>
              <a:t>瑞典的社會主義？</a:t>
            </a:r>
            <a:endParaRPr lang="zh-TW" altLang="en-US" b="1" dirty="0" smtClean="0">
              <a:solidFill>
                <a:srgbClr val="660066"/>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457200"/>
            <a:ext cx="8229600" cy="1146175"/>
          </a:xfrm>
        </p:spPr>
        <p:txBody>
          <a:bodyPr/>
          <a:lstStyle/>
          <a:p>
            <a:r>
              <a:rPr lang="en-US" altLang="zh-TW" sz="4000" b="1" dirty="0" smtClean="0">
                <a:solidFill>
                  <a:srgbClr val="660066"/>
                </a:solidFill>
                <a:latin typeface="新細明體" pitchFamily="18" charset="-120"/>
              </a:rPr>
              <a:t>6. </a:t>
            </a:r>
            <a:r>
              <a:rPr lang="zh-TW" altLang="en-US" sz="4000" b="1" dirty="0" smtClean="0">
                <a:solidFill>
                  <a:srgbClr val="660066"/>
                </a:solidFill>
                <a:latin typeface="新細明體" pitchFamily="18" charset="-120"/>
              </a:rPr>
              <a:t>亮麗的十五年</a:t>
            </a:r>
          </a:p>
        </p:txBody>
      </p:sp>
      <p:sp>
        <p:nvSpPr>
          <p:cNvPr id="3" name="Content Placeholder 2"/>
          <p:cNvSpPr>
            <a:spLocks noGrp="1"/>
          </p:cNvSpPr>
          <p:nvPr>
            <p:ph idx="1"/>
          </p:nvPr>
        </p:nvSpPr>
        <p:spPr>
          <a:xfrm>
            <a:off x="454025" y="1541463"/>
            <a:ext cx="8507095" cy="5084762"/>
          </a:xfrm>
        </p:spPr>
        <p:txBody>
          <a:bodyPr/>
          <a:lstStyle/>
          <a:p>
            <a:pPr>
              <a:lnSpc>
                <a:spcPct val="110000"/>
              </a:lnSpc>
            </a:pPr>
            <a:r>
              <a:rPr lang="zh-TW" altLang="en-US" dirty="0" smtClean="0">
                <a:latin typeface="新細明體" pitchFamily="18" charset="-120"/>
              </a:rPr>
              <a:t>前</a:t>
            </a:r>
            <a:r>
              <a:rPr lang="zh-TW" altLang="zh-TW" dirty="0" smtClean="0">
                <a:latin typeface="新細明體" pitchFamily="18" charset="-120"/>
              </a:rPr>
              <a:t>三次五年</a:t>
            </a:r>
            <a:r>
              <a:rPr lang="zh-TW" altLang="en-US" dirty="0" smtClean="0">
                <a:latin typeface="新細明體" pitchFamily="18" charset="-120"/>
              </a:rPr>
              <a:t>計畫</a:t>
            </a:r>
            <a:r>
              <a:rPr lang="zh-TW" altLang="zh-TW" dirty="0" smtClean="0">
                <a:latin typeface="新細明體" pitchFamily="18" charset="-120"/>
              </a:rPr>
              <a:t>的工業產出平均年增加率是：</a:t>
            </a:r>
            <a:r>
              <a:rPr lang="en-US" altLang="zh-TW" b="1" dirty="0" smtClean="0">
                <a:latin typeface="新細明體" pitchFamily="18" charset="-120"/>
              </a:rPr>
              <a:t>19.2%</a:t>
            </a:r>
            <a:r>
              <a:rPr lang="zh-TW" altLang="zh-TW" b="1" dirty="0" smtClean="0">
                <a:latin typeface="新細明體" pitchFamily="18" charset="-120"/>
              </a:rPr>
              <a:t>，</a:t>
            </a:r>
            <a:r>
              <a:rPr lang="en-US" altLang="zh-TW" b="1" dirty="0" smtClean="0">
                <a:latin typeface="新細明體" pitchFamily="18" charset="-120"/>
              </a:rPr>
              <a:t>17.8%</a:t>
            </a:r>
            <a:r>
              <a:rPr lang="zh-TW" altLang="zh-TW" b="1" dirty="0" smtClean="0">
                <a:latin typeface="新細明體" pitchFamily="18" charset="-120"/>
              </a:rPr>
              <a:t>，</a:t>
            </a:r>
            <a:r>
              <a:rPr lang="en-US" altLang="zh-TW" b="1" dirty="0" smtClean="0">
                <a:latin typeface="新細明體" pitchFamily="18" charset="-120"/>
              </a:rPr>
              <a:t>13.2%</a:t>
            </a:r>
            <a:r>
              <a:rPr lang="zh-TW" altLang="zh-TW" dirty="0" smtClean="0">
                <a:latin typeface="新細明體" pitchFamily="18" charset="-120"/>
              </a:rPr>
              <a:t>。</a:t>
            </a:r>
            <a:r>
              <a:rPr lang="en-US" altLang="zh-TW" dirty="0" smtClean="0">
                <a:latin typeface="新細明體" pitchFamily="18" charset="-120"/>
              </a:rPr>
              <a:t> </a:t>
            </a:r>
            <a:endParaRPr lang="en-US" altLang="zh-TW" dirty="0" smtClean="0">
              <a:latin typeface="新細明體" pitchFamily="18" charset="-120"/>
            </a:endParaRPr>
          </a:p>
          <a:p>
            <a:pPr lvl="1">
              <a:lnSpc>
                <a:spcPct val="110000"/>
              </a:lnSpc>
            </a:pPr>
            <a:r>
              <a:rPr lang="zh-TW" altLang="zh-TW" dirty="0" smtClean="0">
                <a:latin typeface="新細明體" pitchFamily="18" charset="-120"/>
              </a:rPr>
              <a:t>到了</a:t>
            </a:r>
            <a:r>
              <a:rPr lang="en-US" altLang="zh-TW" dirty="0" smtClean="0">
                <a:latin typeface="新細明體" pitchFamily="18" charset="-120"/>
              </a:rPr>
              <a:t>1940</a:t>
            </a:r>
            <a:r>
              <a:rPr lang="zh-TW" altLang="zh-TW" dirty="0" smtClean="0">
                <a:latin typeface="新細明體" pitchFamily="18" charset="-120"/>
              </a:rPr>
              <a:t>年，工業產出增加了十倍，超過了英國和法國，僅次於美國和德國。</a:t>
            </a:r>
            <a:endParaRPr lang="en-US" altLang="zh-TW" dirty="0" smtClean="0">
              <a:latin typeface="新細明體" pitchFamily="18" charset="-120"/>
            </a:endParaRPr>
          </a:p>
          <a:p>
            <a:pPr lvl="1">
              <a:lnSpc>
                <a:spcPct val="110000"/>
              </a:lnSpc>
            </a:pPr>
            <a:r>
              <a:rPr lang="en-US" altLang="zh-TW" dirty="0" smtClean="0">
                <a:latin typeface="新細明體" pitchFamily="18" charset="-120"/>
              </a:rPr>
              <a:t>1930</a:t>
            </a:r>
            <a:r>
              <a:rPr lang="zh-TW" altLang="zh-TW" dirty="0" smtClean="0">
                <a:latin typeface="新細明體" pitchFamily="18" charset="-120"/>
              </a:rPr>
              <a:t>年代西方大蕭條，各國產出下降</a:t>
            </a:r>
            <a:r>
              <a:rPr lang="zh-TW" altLang="en-US" dirty="0" smtClean="0">
                <a:latin typeface="新細明體" pitchFamily="18" charset="-120"/>
              </a:rPr>
              <a:t>約</a:t>
            </a:r>
            <a:r>
              <a:rPr lang="en-US" altLang="zh-TW" dirty="0" smtClean="0">
                <a:latin typeface="新細明體" pitchFamily="18" charset="-120"/>
              </a:rPr>
              <a:t>25%</a:t>
            </a:r>
            <a:r>
              <a:rPr lang="zh-TW" altLang="zh-TW" dirty="0" smtClean="0">
                <a:latin typeface="新細明體" pitchFamily="18" charset="-120"/>
              </a:rPr>
              <a:t>。</a:t>
            </a:r>
            <a:endParaRPr lang="en-US" altLang="zh-TW" dirty="0" smtClean="0">
              <a:latin typeface="新細明體" pitchFamily="18" charset="-120"/>
            </a:endParaRPr>
          </a:p>
          <a:p>
            <a:pPr>
              <a:lnSpc>
                <a:spcPct val="110000"/>
              </a:lnSpc>
            </a:pPr>
            <a:r>
              <a:rPr lang="zh-TW" altLang="zh-TW" dirty="0" smtClean="0">
                <a:latin typeface="新細明體" pitchFamily="18" charset="-120"/>
              </a:rPr>
              <a:t>亮麗成就讓許多國家競相</a:t>
            </a:r>
            <a:r>
              <a:rPr lang="zh-TW" altLang="zh-TW" dirty="0" smtClean="0">
                <a:latin typeface="新細明體" pitchFamily="18" charset="-120"/>
              </a:rPr>
              <a:t>仿效</a:t>
            </a:r>
            <a:r>
              <a:rPr lang="zh-TW" altLang="en-US" dirty="0" smtClean="0">
                <a:latin typeface="新細明體" pitchFamily="18" charset="-120"/>
              </a:rPr>
              <a:t>。</a:t>
            </a:r>
            <a:endParaRPr lang="en-US" altLang="zh-TW" dirty="0" smtClean="0">
              <a:latin typeface="新細明體" pitchFamily="18" charset="-120"/>
            </a:endParaRPr>
          </a:p>
          <a:p>
            <a:pPr lvl="1">
              <a:lnSpc>
                <a:spcPct val="110000"/>
              </a:lnSpc>
            </a:pPr>
            <a:r>
              <a:rPr lang="en-US" altLang="zh-TW" dirty="0" smtClean="0">
                <a:latin typeface="新細明體" pitchFamily="18" charset="-120"/>
              </a:rPr>
              <a:t>1946</a:t>
            </a:r>
            <a:r>
              <a:rPr lang="zh-TW" altLang="zh-TW" dirty="0" smtClean="0">
                <a:latin typeface="新細明體" pitchFamily="18" charset="-120"/>
              </a:rPr>
              <a:t>年法國展開</a:t>
            </a:r>
            <a:r>
              <a:rPr lang="zh-TW" altLang="en-US" dirty="0" smtClean="0">
                <a:latin typeface="新細明體" pitchFamily="18" charset="-120"/>
              </a:rPr>
              <a:t>指導性經濟</a:t>
            </a:r>
            <a:r>
              <a:rPr lang="zh-TW" altLang="zh-TW" dirty="0" smtClean="0">
                <a:latin typeface="新細明體" pitchFamily="18" charset="-120"/>
              </a:rPr>
              <a:t>計劃</a:t>
            </a:r>
            <a:r>
              <a:rPr lang="zh-TW" altLang="en-US" dirty="0" smtClean="0">
                <a:latin typeface="新細明體" pitchFamily="18" charset="-120"/>
              </a:rPr>
              <a:t>。</a:t>
            </a:r>
            <a:endParaRPr lang="en-US" altLang="zh-TW" dirty="0" smtClean="0">
              <a:latin typeface="新細明體" pitchFamily="18" charset="-120"/>
            </a:endParaRPr>
          </a:p>
          <a:p>
            <a:pPr lvl="1">
              <a:lnSpc>
                <a:spcPct val="110000"/>
              </a:lnSpc>
            </a:pPr>
            <a:r>
              <a:rPr lang="en-US" altLang="zh-TW" dirty="0" smtClean="0">
                <a:latin typeface="新細明體" pitchFamily="18" charset="-120"/>
              </a:rPr>
              <a:t>1953</a:t>
            </a:r>
            <a:r>
              <a:rPr lang="zh-TW" altLang="zh-TW" dirty="0" smtClean="0">
                <a:latin typeface="新細明體" pitchFamily="18" charset="-120"/>
              </a:rPr>
              <a:t>年</a:t>
            </a:r>
            <a:r>
              <a:rPr lang="zh-TW" altLang="en-US" dirty="0" smtClean="0">
                <a:latin typeface="新細明體" pitchFamily="18" charset="-120"/>
              </a:rPr>
              <a:t>大陸跟進</a:t>
            </a:r>
            <a:r>
              <a:rPr lang="zh-TW" altLang="en-US" dirty="0" smtClean="0">
                <a:latin typeface="新細明體" pitchFamily="18" charset="-120"/>
              </a:rPr>
              <a:t>。</a:t>
            </a:r>
            <a:endParaRPr lang="en-US" altLang="zh-TW" dirty="0" smtClean="0">
              <a:latin typeface="新細明體" pitchFamily="18" charset="-120"/>
            </a:endParaRPr>
          </a:p>
          <a:p>
            <a:pPr lvl="1">
              <a:lnSpc>
                <a:spcPct val="110000"/>
              </a:lnSpc>
            </a:pPr>
            <a:r>
              <a:rPr lang="en-US" altLang="zh-TW" dirty="0" smtClean="0">
                <a:latin typeface="新細明體" pitchFamily="18" charset="-120"/>
              </a:rPr>
              <a:t>1953</a:t>
            </a:r>
            <a:r>
              <a:rPr lang="zh-TW" altLang="zh-TW" dirty="0" smtClean="0">
                <a:latin typeface="新細明體" pitchFamily="18" charset="-120"/>
              </a:rPr>
              <a:t>年台灣</a:t>
            </a:r>
            <a:r>
              <a:rPr lang="zh-TW" altLang="en-US" dirty="0" smtClean="0">
                <a:latin typeface="新細明體" pitchFamily="18" charset="-120"/>
              </a:rPr>
              <a:t>也跟進</a:t>
            </a:r>
            <a:r>
              <a:rPr lang="zh-TW" altLang="zh-TW" dirty="0" smtClean="0">
                <a:latin typeface="新細明體" pitchFamily="18" charset="-120"/>
              </a:rPr>
              <a:t>。</a:t>
            </a:r>
            <a:endParaRPr lang="zh-TW" altLang="en-US" dirty="0" smtClean="0">
              <a:latin typeface="新細明體" pitchFamily="18" charset="-12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457200"/>
            <a:ext cx="8229600" cy="1135063"/>
          </a:xfrm>
        </p:spPr>
        <p:txBody>
          <a:bodyPr/>
          <a:lstStyle/>
          <a:p>
            <a:r>
              <a:rPr lang="en-US" altLang="zh-TW" sz="4000" b="1" smtClean="0">
                <a:solidFill>
                  <a:srgbClr val="660066"/>
                </a:solidFill>
                <a:latin typeface="新細明體" pitchFamily="18" charset="-120"/>
              </a:rPr>
              <a:t>7. </a:t>
            </a:r>
            <a:r>
              <a:rPr lang="zh-TW" altLang="en-US" sz="4000" b="1" smtClean="0">
                <a:solidFill>
                  <a:srgbClr val="660066"/>
                </a:solidFill>
                <a:latin typeface="新細明體" pitchFamily="18" charset="-120"/>
              </a:rPr>
              <a:t>逐漸失色的</a:t>
            </a:r>
            <a:r>
              <a:rPr lang="zh-TW" altLang="zh-TW" sz="4000" b="1" smtClean="0">
                <a:solidFill>
                  <a:srgbClr val="660066"/>
                </a:solidFill>
                <a:latin typeface="新細明體" pitchFamily="18" charset="-120"/>
              </a:rPr>
              <a:t>五年</a:t>
            </a:r>
            <a:r>
              <a:rPr lang="zh-TW" altLang="en-US" sz="4000" b="1" smtClean="0">
                <a:solidFill>
                  <a:srgbClr val="660066"/>
                </a:solidFill>
                <a:latin typeface="新細明體" pitchFamily="18" charset="-120"/>
              </a:rPr>
              <a:t>計畫</a:t>
            </a:r>
          </a:p>
        </p:txBody>
      </p:sp>
      <p:sp>
        <p:nvSpPr>
          <p:cNvPr id="3" name="Content Placeholder 2"/>
          <p:cNvSpPr>
            <a:spLocks noGrp="1"/>
          </p:cNvSpPr>
          <p:nvPr>
            <p:ph idx="1"/>
          </p:nvPr>
        </p:nvSpPr>
        <p:spPr>
          <a:xfrm>
            <a:off x="457199" y="1678193"/>
            <a:ext cx="8407101" cy="5009945"/>
          </a:xfrm>
        </p:spPr>
        <p:txBody>
          <a:bodyPr/>
          <a:lstStyle/>
          <a:p>
            <a:pPr>
              <a:lnSpc>
                <a:spcPct val="120000"/>
              </a:lnSpc>
            </a:pPr>
            <a:r>
              <a:rPr lang="en-US" altLang="zh-TW" dirty="0" smtClean="0">
                <a:latin typeface="新細明體" pitchFamily="18" charset="-120"/>
              </a:rPr>
              <a:t>1951-1970</a:t>
            </a:r>
            <a:r>
              <a:rPr lang="zh-TW" altLang="zh-TW" dirty="0" smtClean="0">
                <a:latin typeface="新細明體" pitchFamily="18" charset="-120"/>
              </a:rPr>
              <a:t>年間三次五年</a:t>
            </a:r>
            <a:r>
              <a:rPr lang="zh-TW" altLang="en-US" dirty="0" smtClean="0">
                <a:latin typeface="新細明體" pitchFamily="18" charset="-120"/>
              </a:rPr>
              <a:t>計畫</a:t>
            </a:r>
            <a:r>
              <a:rPr lang="zh-TW" altLang="zh-TW" dirty="0" smtClean="0">
                <a:latin typeface="新細明體" pitchFamily="18" charset="-120"/>
              </a:rPr>
              <a:t>的年平均年經濟成長率是</a:t>
            </a:r>
            <a:r>
              <a:rPr lang="zh-TW" altLang="en-US" dirty="0" smtClean="0">
                <a:latin typeface="新細明體" pitchFamily="18" charset="-120"/>
              </a:rPr>
              <a:t> </a:t>
            </a:r>
            <a:r>
              <a:rPr lang="en-US" altLang="zh-TW" b="1" dirty="0" smtClean="0">
                <a:latin typeface="新細明體" pitchFamily="18" charset="-120"/>
              </a:rPr>
              <a:t>5.6%</a:t>
            </a:r>
            <a:r>
              <a:rPr lang="zh-TW" altLang="zh-TW" b="1" dirty="0" smtClean="0">
                <a:latin typeface="新細明體" pitchFamily="18" charset="-120"/>
              </a:rPr>
              <a:t>，</a:t>
            </a:r>
            <a:r>
              <a:rPr lang="en-US" altLang="zh-TW" b="1" dirty="0" smtClean="0">
                <a:latin typeface="新細明體" pitchFamily="18" charset="-120"/>
              </a:rPr>
              <a:t>4.9%</a:t>
            </a:r>
            <a:r>
              <a:rPr lang="zh-TW" altLang="zh-TW" b="1" dirty="0" smtClean="0">
                <a:latin typeface="新細明體" pitchFamily="18" charset="-120"/>
              </a:rPr>
              <a:t>，</a:t>
            </a:r>
            <a:r>
              <a:rPr lang="en-US" altLang="zh-TW" b="1" dirty="0" smtClean="0">
                <a:latin typeface="新細明體" pitchFamily="18" charset="-120"/>
              </a:rPr>
              <a:t>5.1%</a:t>
            </a:r>
            <a:r>
              <a:rPr lang="zh-TW" altLang="en-US" b="1" dirty="0" smtClean="0">
                <a:latin typeface="新細明體" pitchFamily="18" charset="-120"/>
              </a:rPr>
              <a:t>。（</a:t>
            </a:r>
            <a:r>
              <a:rPr lang="en-US" altLang="zh-TW" dirty="0" smtClean="0">
                <a:latin typeface="新細明體" pitchFamily="18" charset="-120"/>
              </a:rPr>
              <a:t>CIA</a:t>
            </a:r>
            <a:r>
              <a:rPr lang="zh-TW" altLang="zh-TW" dirty="0" smtClean="0">
                <a:latin typeface="新細明體" pitchFamily="18" charset="-120"/>
              </a:rPr>
              <a:t>估計</a:t>
            </a:r>
            <a:r>
              <a:rPr lang="zh-TW" altLang="en-US" dirty="0" smtClean="0">
                <a:latin typeface="新細明體" pitchFamily="18" charset="-120"/>
              </a:rPr>
              <a:t>）</a:t>
            </a:r>
            <a:endParaRPr lang="en-US" altLang="zh-TW" b="1" dirty="0" smtClean="0">
              <a:latin typeface="新細明體" pitchFamily="18" charset="-120"/>
            </a:endParaRPr>
          </a:p>
          <a:p>
            <a:pPr>
              <a:lnSpc>
                <a:spcPct val="120000"/>
              </a:lnSpc>
            </a:pPr>
            <a:r>
              <a:rPr lang="zh-TW" altLang="zh-TW" dirty="0" smtClean="0">
                <a:latin typeface="新細明體" pitchFamily="18" charset="-120"/>
              </a:rPr>
              <a:t> </a:t>
            </a:r>
            <a:r>
              <a:rPr lang="en-US" altLang="zh-TW" dirty="0" smtClean="0">
                <a:latin typeface="新細明體" pitchFamily="18" charset="-120"/>
              </a:rPr>
              <a:t>1971-1985</a:t>
            </a:r>
            <a:r>
              <a:rPr lang="zh-TW" altLang="zh-TW" dirty="0" smtClean="0">
                <a:latin typeface="新細明體" pitchFamily="18" charset="-120"/>
              </a:rPr>
              <a:t>年間三次五年</a:t>
            </a:r>
            <a:r>
              <a:rPr lang="zh-TW" altLang="en-US" dirty="0" smtClean="0">
                <a:latin typeface="新細明體" pitchFamily="18" charset="-120"/>
              </a:rPr>
              <a:t>計畫</a:t>
            </a:r>
            <a:r>
              <a:rPr lang="zh-TW" altLang="zh-TW" dirty="0" smtClean="0">
                <a:latin typeface="新細明體" pitchFamily="18" charset="-120"/>
              </a:rPr>
              <a:t>的平均成長率是 </a:t>
            </a:r>
            <a:r>
              <a:rPr lang="en-US" altLang="zh-TW" b="1" dirty="0" smtClean="0">
                <a:latin typeface="新細明體" pitchFamily="18" charset="-120"/>
              </a:rPr>
              <a:t>3.0%</a:t>
            </a:r>
            <a:r>
              <a:rPr lang="zh-TW" altLang="zh-TW" b="1" dirty="0" smtClean="0">
                <a:latin typeface="新細明體" pitchFamily="18" charset="-120"/>
              </a:rPr>
              <a:t>，</a:t>
            </a:r>
            <a:r>
              <a:rPr lang="en-US" altLang="zh-TW" b="1" dirty="0" smtClean="0">
                <a:latin typeface="新細明體" pitchFamily="18" charset="-120"/>
              </a:rPr>
              <a:t>2.3%</a:t>
            </a:r>
            <a:r>
              <a:rPr lang="zh-TW" altLang="zh-TW" b="1" dirty="0" smtClean="0">
                <a:latin typeface="新細明體" pitchFamily="18" charset="-120"/>
              </a:rPr>
              <a:t>，</a:t>
            </a:r>
            <a:r>
              <a:rPr lang="en-US" altLang="zh-TW" b="1" dirty="0" smtClean="0">
                <a:latin typeface="新細明體" pitchFamily="18" charset="-120"/>
              </a:rPr>
              <a:t>0.6%</a:t>
            </a:r>
            <a:r>
              <a:rPr lang="zh-TW" altLang="zh-TW" b="1" dirty="0" smtClean="0">
                <a:latin typeface="新細明體" pitchFamily="18" charset="-120"/>
              </a:rPr>
              <a:t>。</a:t>
            </a:r>
            <a:r>
              <a:rPr lang="en-US" altLang="zh-TW" b="1" dirty="0" smtClean="0">
                <a:latin typeface="新細明體" pitchFamily="18" charset="-120"/>
              </a:rPr>
              <a:t> </a:t>
            </a:r>
          </a:p>
          <a:p>
            <a:pPr>
              <a:lnSpc>
                <a:spcPct val="120000"/>
              </a:lnSpc>
            </a:pPr>
            <a:r>
              <a:rPr lang="en-US" altLang="zh-TW" dirty="0" smtClean="0">
                <a:latin typeface="新細明體" pitchFamily="18" charset="-120"/>
              </a:rPr>
              <a:t>1986</a:t>
            </a:r>
            <a:r>
              <a:rPr lang="zh-TW" altLang="en-US" dirty="0" smtClean="0">
                <a:latin typeface="新細明體" pitchFamily="18" charset="-120"/>
              </a:rPr>
              <a:t>年宣布計畫停止。</a:t>
            </a:r>
            <a:endParaRPr lang="zh-TW" altLang="zh-TW" dirty="0" smtClean="0">
              <a:latin typeface="新細明體" pitchFamily="18" charset="-120"/>
            </a:endParaRPr>
          </a:p>
          <a:p>
            <a:pPr>
              <a:lnSpc>
                <a:spcPct val="120000"/>
              </a:lnSpc>
            </a:pPr>
            <a:endParaRPr lang="zh-TW" altLang="zh-TW" dirty="0" smtClean="0">
              <a:latin typeface="新細明體" pitchFamily="18" charset="-120"/>
            </a:endParaRPr>
          </a:p>
          <a:p>
            <a:pPr>
              <a:lnSpc>
                <a:spcPct val="120000"/>
              </a:lnSpc>
            </a:pPr>
            <a:endParaRPr lang="zh-TW" altLang="en-US" dirty="0" smtClean="0">
              <a:latin typeface="新細明體" pitchFamily="18" charset="-120"/>
            </a:endParaRPr>
          </a:p>
        </p:txBody>
      </p:sp>
      <p:sp>
        <p:nvSpPr>
          <p:cNvPr id="14340" name="Slide Number Placeholder 3"/>
          <p:cNvSpPr>
            <a:spLocks noGrp="1"/>
          </p:cNvSpPr>
          <p:nvPr>
            <p:ph type="sldNum" sz="quarter" idx="11"/>
          </p:nvPr>
        </p:nvSpPr>
        <p:spPr>
          <a:noFill/>
        </p:spPr>
        <p:txBody>
          <a:bodyPr/>
          <a:lstStyle/>
          <a:p>
            <a:fld id="{FC730628-5093-4157-A6BE-D405EDCE7B53}" type="slidenum">
              <a:rPr lang="en-US" altLang="zh-TW" smtClean="0"/>
              <a:pPr/>
              <a:t>21</a:t>
            </a:fld>
            <a:endParaRPr lang="en-US" altLang="zh-TW"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457200"/>
            <a:ext cx="8229600" cy="1135063"/>
          </a:xfrm>
        </p:spPr>
        <p:txBody>
          <a:bodyPr/>
          <a:lstStyle/>
          <a:p>
            <a:r>
              <a:rPr lang="en-US" altLang="zh-TW" sz="4000" b="1" smtClean="0">
                <a:solidFill>
                  <a:srgbClr val="660066"/>
                </a:solidFill>
                <a:latin typeface="新細明體" pitchFamily="18" charset="-120"/>
              </a:rPr>
              <a:t>8. </a:t>
            </a:r>
            <a:r>
              <a:rPr lang="zh-TW" altLang="en-US" sz="4000" b="1" smtClean="0">
                <a:solidFill>
                  <a:srgbClr val="660066"/>
                </a:solidFill>
                <a:latin typeface="新細明體" pitchFamily="18" charset="-120"/>
              </a:rPr>
              <a:t>蘇聯計畫經濟留下的經濟問題</a:t>
            </a:r>
          </a:p>
        </p:txBody>
      </p:sp>
      <p:sp>
        <p:nvSpPr>
          <p:cNvPr id="3" name="Content Placeholder 2"/>
          <p:cNvSpPr>
            <a:spLocks noGrp="1"/>
          </p:cNvSpPr>
          <p:nvPr>
            <p:ph idx="1"/>
          </p:nvPr>
        </p:nvSpPr>
        <p:spPr>
          <a:xfrm>
            <a:off x="457200" y="1684338"/>
            <a:ext cx="8266113" cy="4100512"/>
          </a:xfrm>
        </p:spPr>
        <p:txBody>
          <a:bodyPr/>
          <a:lstStyle/>
          <a:p>
            <a:pPr marL="609600" indent="-609600">
              <a:lnSpc>
                <a:spcPct val="110000"/>
              </a:lnSpc>
            </a:pPr>
            <a:r>
              <a:rPr lang="zh-TW" altLang="zh-TW" dirty="0" smtClean="0">
                <a:latin typeface="新細明體" pitchFamily="18" charset="-120"/>
              </a:rPr>
              <a:t>若以</a:t>
            </a:r>
            <a:r>
              <a:rPr lang="en-US" altLang="zh-TW" dirty="0" smtClean="0">
                <a:latin typeface="新細明體" pitchFamily="18" charset="-120"/>
              </a:rPr>
              <a:t>15 </a:t>
            </a:r>
            <a:r>
              <a:rPr lang="zh-TW" altLang="zh-TW" dirty="0" smtClean="0">
                <a:latin typeface="新細明體" pitchFamily="18" charset="-120"/>
              </a:rPr>
              <a:t>年為一個世代，蘇聯在</a:t>
            </a:r>
            <a:r>
              <a:rPr lang="zh-TW" altLang="en-US" dirty="0" smtClean="0">
                <a:latin typeface="新細明體" pitchFamily="18" charset="-120"/>
              </a:rPr>
              <a:t>計畫經濟</a:t>
            </a:r>
            <a:r>
              <a:rPr lang="zh-TW" altLang="zh-TW" dirty="0" smtClean="0">
                <a:latin typeface="新細明體" pitchFamily="18" charset="-120"/>
              </a:rPr>
              <a:t>時代的三個世代的平均經濟成長率大約是：</a:t>
            </a:r>
            <a:r>
              <a:rPr lang="en-US" altLang="zh-TW" dirty="0" smtClean="0">
                <a:latin typeface="新細明體" pitchFamily="18" charset="-120"/>
              </a:rPr>
              <a:t>17%</a:t>
            </a:r>
            <a:r>
              <a:rPr lang="zh-TW" altLang="zh-TW" dirty="0" smtClean="0">
                <a:latin typeface="新細明體" pitchFamily="18" charset="-120"/>
              </a:rPr>
              <a:t>，</a:t>
            </a:r>
            <a:r>
              <a:rPr lang="en-US" altLang="zh-TW" dirty="0" smtClean="0">
                <a:latin typeface="新細明體" pitchFamily="18" charset="-120"/>
              </a:rPr>
              <a:t>5%</a:t>
            </a:r>
            <a:r>
              <a:rPr lang="zh-TW" altLang="zh-TW" dirty="0" smtClean="0">
                <a:latin typeface="新細明體" pitchFamily="18" charset="-120"/>
              </a:rPr>
              <a:t>，</a:t>
            </a:r>
            <a:r>
              <a:rPr lang="en-US" altLang="zh-TW" dirty="0" smtClean="0">
                <a:latin typeface="新細明體" pitchFamily="18" charset="-120"/>
              </a:rPr>
              <a:t>2%</a:t>
            </a:r>
            <a:r>
              <a:rPr lang="zh-TW" altLang="zh-TW" dirty="0" smtClean="0">
                <a:latin typeface="新細明體" pitchFamily="18" charset="-120"/>
              </a:rPr>
              <a:t>。</a:t>
            </a:r>
            <a:endParaRPr lang="en-US" altLang="zh-TW" dirty="0" smtClean="0">
              <a:latin typeface="新細明體" pitchFamily="18" charset="-120"/>
            </a:endParaRPr>
          </a:p>
          <a:p>
            <a:pPr marL="609600" indent="-609600">
              <a:lnSpc>
                <a:spcPct val="110000"/>
              </a:lnSpc>
            </a:pPr>
            <a:r>
              <a:rPr lang="zh-TW" altLang="en-US" b="1" dirty="0" smtClean="0">
                <a:solidFill>
                  <a:srgbClr val="660066"/>
                </a:solidFill>
                <a:latin typeface="新細明體" pitchFamily="18" charset="-120"/>
              </a:rPr>
              <a:t>經濟</a:t>
            </a:r>
            <a:r>
              <a:rPr lang="zh-TW" altLang="en-US" dirty="0" smtClean="0">
                <a:latin typeface="新細明體" pitchFamily="18" charset="-120"/>
              </a:rPr>
              <a:t>問題：</a:t>
            </a:r>
            <a:endParaRPr lang="en-US" altLang="zh-TW" dirty="0" smtClean="0">
              <a:latin typeface="新細明體" pitchFamily="18" charset="-120"/>
            </a:endParaRPr>
          </a:p>
          <a:p>
            <a:pPr marL="990600" lvl="1" indent="-533400">
              <a:lnSpc>
                <a:spcPct val="110000"/>
              </a:lnSpc>
              <a:buClr>
                <a:srgbClr val="006600"/>
              </a:buClr>
              <a:buSzTx/>
              <a:buFont typeface="Wingdings" pitchFamily="2" charset="2"/>
              <a:buAutoNum type="circleNumWdWhitePlain"/>
            </a:pPr>
            <a:r>
              <a:rPr lang="zh-TW" altLang="zh-TW" sz="3200" dirty="0" smtClean="0">
                <a:latin typeface="新細明體" pitchFamily="18" charset="-120"/>
              </a:rPr>
              <a:t>五年</a:t>
            </a:r>
            <a:r>
              <a:rPr lang="zh-TW" altLang="en-US" sz="3200" dirty="0" smtClean="0">
                <a:latin typeface="新細明體" pitchFamily="18" charset="-120"/>
              </a:rPr>
              <a:t>計畫為何會在前十五年</a:t>
            </a:r>
            <a:r>
              <a:rPr lang="zh-TW" altLang="zh-TW" sz="3200" dirty="0" smtClean="0">
                <a:latin typeface="新細明體" pitchFamily="18" charset="-120"/>
              </a:rPr>
              <a:t>表現亮麗</a:t>
            </a:r>
            <a:r>
              <a:rPr lang="zh-TW" altLang="en-US" sz="3200" dirty="0" smtClean="0">
                <a:latin typeface="新細明體" pitchFamily="18" charset="-120"/>
              </a:rPr>
              <a:t>？</a:t>
            </a:r>
          </a:p>
          <a:p>
            <a:pPr marL="990600" lvl="1" indent="-533400">
              <a:lnSpc>
                <a:spcPct val="110000"/>
              </a:lnSpc>
              <a:buClr>
                <a:srgbClr val="006600"/>
              </a:buClr>
              <a:buSzTx/>
              <a:buFont typeface="Wingdings" pitchFamily="2" charset="2"/>
              <a:buAutoNum type="circleNumWdWhitePlain"/>
            </a:pPr>
            <a:r>
              <a:rPr lang="zh-TW" altLang="en-US" sz="3200" dirty="0" smtClean="0">
                <a:latin typeface="新細明體" pitchFamily="18" charset="-120"/>
              </a:rPr>
              <a:t>為何之後會</a:t>
            </a:r>
            <a:r>
              <a:rPr lang="zh-TW" altLang="zh-TW" sz="3200" dirty="0" smtClean="0">
                <a:latin typeface="新細明體" pitchFamily="18" charset="-120"/>
              </a:rPr>
              <a:t>逐漸黯淡下來</a:t>
            </a:r>
            <a:r>
              <a:rPr lang="zh-TW" altLang="en-US" sz="3200" dirty="0" smtClean="0">
                <a:latin typeface="新細明體" pitchFamily="18" charset="-120"/>
              </a:rPr>
              <a:t>？</a:t>
            </a:r>
            <a:endParaRPr lang="zh-TW" altLang="zh-TW" sz="3200" dirty="0" smtClean="0">
              <a:latin typeface="新細明體" pitchFamily="18" charset="-120"/>
            </a:endParaRPr>
          </a:p>
        </p:txBody>
      </p:sp>
      <p:sp>
        <p:nvSpPr>
          <p:cNvPr id="15364" name="Slide Number Placeholder 3"/>
          <p:cNvSpPr>
            <a:spLocks noGrp="1"/>
          </p:cNvSpPr>
          <p:nvPr>
            <p:ph type="sldNum" sz="quarter" idx="11"/>
          </p:nvPr>
        </p:nvSpPr>
        <p:spPr>
          <a:noFill/>
        </p:spPr>
        <p:txBody>
          <a:bodyPr/>
          <a:lstStyle/>
          <a:p>
            <a:fld id="{7DEE83AA-7BE8-498C-8AE2-A9FEDEB57A1E}" type="slidenum">
              <a:rPr lang="en-US" altLang="zh-TW" smtClean="0"/>
              <a:pPr/>
              <a:t>22</a:t>
            </a:fld>
            <a:endParaRPr lang="en-US" altLang="zh-TW"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98475" y="2036763"/>
            <a:ext cx="8229600" cy="2338387"/>
          </a:xfrm>
          <a:noFill/>
          <a:ln/>
        </p:spPr>
        <p:txBody>
          <a:bodyPr/>
          <a:lstStyle/>
          <a:p>
            <a:pPr algn="ctr"/>
            <a:r>
              <a:rPr lang="zh-TW" altLang="en-US" b="1" smtClean="0">
                <a:solidFill>
                  <a:srgbClr val="660066"/>
                </a:solidFill>
              </a:rPr>
              <a:t>三、</a:t>
            </a:r>
            <a:br>
              <a:rPr lang="zh-TW" altLang="en-US" b="1" smtClean="0">
                <a:solidFill>
                  <a:srgbClr val="660066"/>
                </a:solidFill>
              </a:rPr>
            </a:br>
            <a:r>
              <a:rPr lang="zh-TW" altLang="en-US" b="1" smtClean="0">
                <a:solidFill>
                  <a:srgbClr val="660066"/>
                </a:solidFill>
              </a:rPr>
              <a:t> </a:t>
            </a:r>
            <a:br>
              <a:rPr lang="zh-TW" altLang="en-US" b="1" smtClean="0">
                <a:solidFill>
                  <a:srgbClr val="660066"/>
                </a:solidFill>
              </a:rPr>
            </a:br>
            <a:r>
              <a:rPr lang="zh-TW" altLang="en-US" b="1" smtClean="0">
                <a:solidFill>
                  <a:srgbClr val="660066"/>
                </a:solidFill>
                <a:latin typeface="新細明體" pitchFamily="18" charset="-120"/>
              </a:rPr>
              <a:t>社會主義計算之論戰</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p:spPr>
        <p:txBody>
          <a:bodyPr/>
          <a:lstStyle/>
          <a:p>
            <a:fld id="{9C716464-00D0-4992-B16E-702329DF1147}" type="slidenum">
              <a:rPr lang="en-US" altLang="zh-TW" smtClean="0"/>
              <a:pPr/>
              <a:t>24</a:t>
            </a:fld>
            <a:endParaRPr lang="en-US" altLang="zh-TW" smtClean="0"/>
          </a:p>
        </p:txBody>
      </p:sp>
      <p:sp>
        <p:nvSpPr>
          <p:cNvPr id="16387" name="Rectangle 2"/>
          <p:cNvSpPr>
            <a:spLocks noGrp="1" noChangeArrowheads="1"/>
          </p:cNvSpPr>
          <p:nvPr>
            <p:ph type="title"/>
          </p:nvPr>
        </p:nvSpPr>
        <p:spPr>
          <a:xfrm>
            <a:off x="457200" y="457200"/>
            <a:ext cx="8229600" cy="884238"/>
          </a:xfrm>
        </p:spPr>
        <p:txBody>
          <a:bodyPr/>
          <a:lstStyle/>
          <a:p>
            <a:pPr eaLnBrk="1" hangingPunct="1"/>
            <a:r>
              <a:rPr lang="en-US" altLang="zh-TW" sz="4000" b="1" smtClean="0">
                <a:solidFill>
                  <a:srgbClr val="660066"/>
                </a:solidFill>
                <a:latin typeface="新細明體" pitchFamily="18" charset="-120"/>
              </a:rPr>
              <a:t>1. </a:t>
            </a:r>
            <a:r>
              <a:rPr lang="zh-TW" altLang="en-US" sz="4000" b="1" smtClean="0">
                <a:solidFill>
                  <a:srgbClr val="660066"/>
                </a:solidFill>
                <a:latin typeface="新細明體" pitchFamily="18" charset="-120"/>
              </a:rPr>
              <a:t>論戰的三階段</a:t>
            </a:r>
          </a:p>
        </p:txBody>
      </p:sp>
      <p:sp>
        <p:nvSpPr>
          <p:cNvPr id="15364" name="Rectangle 3"/>
          <p:cNvSpPr>
            <a:spLocks noGrp="1" noChangeArrowheads="1"/>
          </p:cNvSpPr>
          <p:nvPr>
            <p:ph type="body" idx="1"/>
          </p:nvPr>
        </p:nvSpPr>
        <p:spPr>
          <a:xfrm>
            <a:off x="749300" y="1530350"/>
            <a:ext cx="7778750" cy="4665663"/>
          </a:xfrm>
        </p:spPr>
        <p:txBody>
          <a:bodyPr/>
          <a:lstStyle/>
          <a:p>
            <a:pPr marL="609600" lvl="2" indent="-609600" eaLnBrk="1" hangingPunct="1">
              <a:lnSpc>
                <a:spcPct val="110000"/>
              </a:lnSpc>
              <a:buClr>
                <a:srgbClr val="000099"/>
              </a:buClr>
              <a:buSzTx/>
              <a:buFont typeface="Wingdings" pitchFamily="2" charset="2"/>
              <a:buNone/>
            </a:pPr>
            <a:r>
              <a:rPr lang="en-US" altLang="zh-TW" sz="3200" b="1" dirty="0" smtClean="0">
                <a:latin typeface="新細明體" pitchFamily="18" charset="-120"/>
              </a:rPr>
              <a:t>1) 1920-1933</a:t>
            </a:r>
          </a:p>
          <a:p>
            <a:pPr marL="1009650" lvl="1" indent="-609600" eaLnBrk="1" hangingPunct="1">
              <a:lnSpc>
                <a:spcPct val="110000"/>
              </a:lnSpc>
              <a:buClr>
                <a:srgbClr val="000099"/>
              </a:buClr>
              <a:buSzTx/>
            </a:pPr>
            <a:r>
              <a:rPr lang="en-US" altLang="zh-TW" sz="3200" dirty="0" err="1" smtClean="0">
                <a:latin typeface="新細明體" pitchFamily="18" charset="-120"/>
              </a:rPr>
              <a:t>Mises</a:t>
            </a:r>
            <a:r>
              <a:rPr lang="en-US" altLang="zh-TW" sz="3200" dirty="0" smtClean="0">
                <a:latin typeface="新細明體" pitchFamily="18" charset="-120"/>
              </a:rPr>
              <a:t> vs. </a:t>
            </a:r>
            <a:r>
              <a:rPr lang="zh-TW" altLang="en-US" sz="3200" dirty="0" smtClean="0">
                <a:latin typeface="新細明體" pitchFamily="18" charset="-120"/>
              </a:rPr>
              <a:t>社會主義者</a:t>
            </a:r>
            <a:endParaRPr lang="en-US" altLang="zh-TW" sz="3200" dirty="0" smtClean="0">
              <a:latin typeface="新細明體" pitchFamily="18" charset="-120"/>
            </a:endParaRPr>
          </a:p>
          <a:p>
            <a:pPr marL="609600" lvl="2" indent="-609600" eaLnBrk="1" hangingPunct="1">
              <a:lnSpc>
                <a:spcPct val="110000"/>
              </a:lnSpc>
              <a:buClr>
                <a:srgbClr val="000099"/>
              </a:buClr>
              <a:buSzTx/>
              <a:buFont typeface="Arial" charset="0"/>
              <a:buNone/>
            </a:pPr>
            <a:r>
              <a:rPr lang="en-US" altLang="zh-TW" sz="3200" b="1" dirty="0" smtClean="0">
                <a:latin typeface="新細明體" pitchFamily="18" charset="-120"/>
              </a:rPr>
              <a:t>2) 1935-1945</a:t>
            </a:r>
            <a:endParaRPr lang="zh-TW" altLang="en-US" sz="3200" b="1" dirty="0" smtClean="0">
              <a:latin typeface="新細明體" pitchFamily="18" charset="-120"/>
            </a:endParaRPr>
          </a:p>
          <a:p>
            <a:pPr marL="1009650" lvl="1" indent="-609600" eaLnBrk="1" hangingPunct="1">
              <a:lnSpc>
                <a:spcPct val="110000"/>
              </a:lnSpc>
              <a:buClr>
                <a:srgbClr val="000099"/>
              </a:buClr>
              <a:buSzTx/>
            </a:pPr>
            <a:r>
              <a:rPr lang="en-US" altLang="zh-TW" sz="3200" dirty="0" smtClean="0">
                <a:latin typeface="新細明體" pitchFamily="18" charset="-120"/>
              </a:rPr>
              <a:t>Hayek vs. </a:t>
            </a:r>
            <a:r>
              <a:rPr lang="zh-TW" altLang="en-US" sz="3200" dirty="0" smtClean="0">
                <a:latin typeface="新細明體" pitchFamily="18" charset="-120"/>
              </a:rPr>
              <a:t>新古典經濟學者</a:t>
            </a:r>
            <a:endParaRPr lang="en-US" altLang="zh-TW" sz="3200" dirty="0" smtClean="0">
              <a:latin typeface="新細明體" pitchFamily="18" charset="-120"/>
            </a:endParaRPr>
          </a:p>
          <a:p>
            <a:pPr marL="609600" lvl="2" indent="-609600" eaLnBrk="1" hangingPunct="1">
              <a:lnSpc>
                <a:spcPct val="110000"/>
              </a:lnSpc>
              <a:buClr>
                <a:srgbClr val="000099"/>
              </a:buClr>
              <a:buSzTx/>
              <a:buFont typeface="Arial" charset="0"/>
              <a:buNone/>
            </a:pPr>
            <a:r>
              <a:rPr lang="en-US" altLang="zh-TW" sz="3200" b="1" dirty="0" smtClean="0">
                <a:latin typeface="新細明體" pitchFamily="18" charset="-120"/>
              </a:rPr>
              <a:t>3) </a:t>
            </a:r>
            <a:r>
              <a:rPr lang="zh-TW" altLang="en-US" sz="3200" b="1" dirty="0" smtClean="0">
                <a:latin typeface="新細明體" pitchFamily="18" charset="-120"/>
              </a:rPr>
              <a:t>永不停止的論戰：</a:t>
            </a:r>
            <a:r>
              <a:rPr lang="en-US" altLang="zh-TW" sz="3200" b="1" dirty="0" smtClean="0">
                <a:latin typeface="新細明體" pitchFamily="18" charset="-120"/>
              </a:rPr>
              <a:t>1975</a:t>
            </a:r>
            <a:r>
              <a:rPr lang="zh-TW" altLang="en-US" sz="3200" b="1" dirty="0" smtClean="0">
                <a:latin typeface="新細明體" pitchFamily="18" charset="-120"/>
              </a:rPr>
              <a:t>迄今</a:t>
            </a:r>
          </a:p>
          <a:p>
            <a:pPr marL="1009650" lvl="1" indent="-609600" eaLnBrk="1" hangingPunct="1">
              <a:lnSpc>
                <a:spcPct val="110000"/>
              </a:lnSpc>
              <a:buClr>
                <a:srgbClr val="000099"/>
              </a:buClr>
              <a:buSzTx/>
            </a:pPr>
            <a:r>
              <a:rPr lang="en-US" altLang="zh-TW" sz="3200" dirty="0" smtClean="0">
                <a:latin typeface="新細明體" pitchFamily="18" charset="-120"/>
              </a:rPr>
              <a:t>New Austrians </a:t>
            </a:r>
            <a:r>
              <a:rPr lang="en-US" altLang="zh-TW" sz="3200" dirty="0" smtClean="0">
                <a:latin typeface="新細明體" pitchFamily="18" charset="-120"/>
              </a:rPr>
              <a:t>vs. </a:t>
            </a:r>
            <a:r>
              <a:rPr lang="zh-TW" altLang="en-US" sz="3200" dirty="0" smtClean="0">
                <a:latin typeface="新細明體" pitchFamily="18" charset="-120"/>
              </a:rPr>
              <a:t>綜合學派</a:t>
            </a:r>
            <a:endParaRPr lang="en-US" altLang="zh-TW" sz="3200" dirty="0" smtClean="0">
              <a:latin typeface="新細明體" pitchFamily="18" charset="-12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p:spPr>
        <p:txBody>
          <a:bodyPr/>
          <a:lstStyle/>
          <a:p>
            <a:fld id="{B63C8CF5-C596-40C4-9DC3-F39E63B9D202}" type="slidenum">
              <a:rPr lang="en-US" altLang="zh-TW" smtClean="0"/>
              <a:pPr/>
              <a:t>25</a:t>
            </a:fld>
            <a:endParaRPr lang="en-US" altLang="zh-TW" smtClean="0"/>
          </a:p>
        </p:txBody>
      </p:sp>
      <p:sp>
        <p:nvSpPr>
          <p:cNvPr id="17411" name="Rectangle 2"/>
          <p:cNvSpPr>
            <a:spLocks noGrp="1" noChangeArrowheads="1"/>
          </p:cNvSpPr>
          <p:nvPr>
            <p:ph type="title"/>
          </p:nvPr>
        </p:nvSpPr>
        <p:spPr>
          <a:xfrm>
            <a:off x="539750" y="476250"/>
            <a:ext cx="8147050" cy="841375"/>
          </a:xfrm>
        </p:spPr>
        <p:txBody>
          <a:bodyPr/>
          <a:lstStyle/>
          <a:p>
            <a:pPr eaLnBrk="1" hangingPunct="1">
              <a:lnSpc>
                <a:spcPct val="110000"/>
              </a:lnSpc>
            </a:pPr>
            <a:r>
              <a:rPr lang="en-US" altLang="zh-TW" sz="4000" b="1" smtClean="0">
                <a:solidFill>
                  <a:srgbClr val="660066"/>
                </a:solidFill>
                <a:latin typeface="新細明體" pitchFamily="18" charset="-120"/>
              </a:rPr>
              <a:t>2. Mises </a:t>
            </a:r>
            <a:r>
              <a:rPr lang="zh-TW" altLang="en-US" sz="4000" b="1" smtClean="0">
                <a:solidFill>
                  <a:srgbClr val="660066"/>
                </a:solidFill>
                <a:latin typeface="新細明體" pitchFamily="18" charset="-120"/>
              </a:rPr>
              <a:t>駁社會主義之計算</a:t>
            </a:r>
          </a:p>
        </p:txBody>
      </p:sp>
      <p:sp>
        <p:nvSpPr>
          <p:cNvPr id="14340" name="Rectangle 3"/>
          <p:cNvSpPr>
            <a:spLocks noGrp="1" noChangeArrowheads="1"/>
          </p:cNvSpPr>
          <p:nvPr>
            <p:ph type="body" idx="1"/>
          </p:nvPr>
        </p:nvSpPr>
        <p:spPr>
          <a:xfrm>
            <a:off x="569913" y="1636713"/>
            <a:ext cx="8348662" cy="4835525"/>
          </a:xfrm>
        </p:spPr>
        <p:txBody>
          <a:bodyPr/>
          <a:lstStyle/>
          <a:p>
            <a:pPr marL="609600" indent="-609600" eaLnBrk="1" hangingPunct="1">
              <a:lnSpc>
                <a:spcPct val="110000"/>
              </a:lnSpc>
              <a:buSzTx/>
            </a:pPr>
            <a:r>
              <a:rPr lang="en-US" altLang="zh-TW" dirty="0" err="1" smtClean="0">
                <a:latin typeface="新細明體" pitchFamily="18" charset="-120"/>
              </a:rPr>
              <a:t>Mises</a:t>
            </a:r>
            <a:r>
              <a:rPr lang="zh-TW" altLang="en-US" dirty="0" smtClean="0">
                <a:latin typeface="新細明體" pitchFamily="18" charset="-120"/>
              </a:rPr>
              <a:t> </a:t>
            </a:r>
            <a:r>
              <a:rPr lang="zh-TW" altLang="en-US" dirty="0" smtClean="0">
                <a:latin typeface="新細明體" pitchFamily="18" charset="-120"/>
              </a:rPr>
              <a:t>的</a:t>
            </a:r>
            <a:r>
              <a:rPr lang="zh-TW" altLang="en-US" dirty="0" smtClean="0">
                <a:latin typeface="新細明體" pitchFamily="18" charset="-120"/>
              </a:rPr>
              <a:t>論述：在經濟計算上，私有</a:t>
            </a:r>
            <a:r>
              <a:rPr lang="zh-TW" altLang="en-US" dirty="0" smtClean="0">
                <a:latin typeface="新細明體" pitchFamily="18" charset="-120"/>
              </a:rPr>
              <a:t>產權和價格</a:t>
            </a:r>
            <a:r>
              <a:rPr lang="zh-TW" altLang="en-US" dirty="0" smtClean="0">
                <a:latin typeface="新細明體" pitchFamily="18" charset="-120"/>
              </a:rPr>
              <a:t>機制是無法替代。</a:t>
            </a:r>
            <a:endParaRPr lang="en-US" altLang="zh-TW" dirty="0" smtClean="0">
              <a:latin typeface="新細明體" pitchFamily="18" charset="-120"/>
            </a:endParaRPr>
          </a:p>
          <a:p>
            <a:pPr marL="1009650" lvl="1" indent="-609600" eaLnBrk="1" hangingPunct="1">
              <a:lnSpc>
                <a:spcPct val="110000"/>
              </a:lnSpc>
              <a:buSzTx/>
            </a:pPr>
            <a:r>
              <a:rPr lang="en-US" altLang="zh-TW" dirty="0" smtClean="0">
                <a:latin typeface="新細明體" pitchFamily="18" charset="-120"/>
              </a:rPr>
              <a:t>1920</a:t>
            </a:r>
            <a:r>
              <a:rPr lang="zh-TW" altLang="en-US" dirty="0" smtClean="0">
                <a:latin typeface="新細明體" pitchFamily="18" charset="-120"/>
              </a:rPr>
              <a:t>年代，批評對象是中歐的社會民主主義者。</a:t>
            </a:r>
            <a:endParaRPr lang="en-US" altLang="zh-TW" dirty="0" smtClean="0">
              <a:latin typeface="新細明體" pitchFamily="18" charset="-120"/>
            </a:endParaRPr>
          </a:p>
          <a:p>
            <a:pPr marL="1009650" lvl="1" indent="-609600" eaLnBrk="1" hangingPunct="1">
              <a:lnSpc>
                <a:spcPct val="110000"/>
              </a:lnSpc>
              <a:buSzTx/>
            </a:pPr>
            <a:r>
              <a:rPr lang="zh-TW" altLang="en-US" dirty="0" smtClean="0">
                <a:latin typeface="新細明體" pitchFamily="18" charset="-120"/>
              </a:rPr>
              <a:t>當時與</a:t>
            </a:r>
            <a:r>
              <a:rPr lang="en-US" altLang="zh-TW" dirty="0" err="1" smtClean="0">
                <a:latin typeface="新細明體" pitchFamily="18" charset="-120"/>
              </a:rPr>
              <a:t>Mises</a:t>
            </a:r>
            <a:r>
              <a:rPr lang="zh-TW" altLang="en-US" dirty="0" smtClean="0">
                <a:latin typeface="新細明體" pitchFamily="18" charset="-120"/>
              </a:rPr>
              <a:t>有類似</a:t>
            </a:r>
            <a:r>
              <a:rPr lang="zh-TW" altLang="en-US" dirty="0" smtClean="0">
                <a:latin typeface="新細明體" pitchFamily="18" charset="-120"/>
              </a:rPr>
              <a:t>觀點的學者：</a:t>
            </a:r>
            <a:r>
              <a:rPr lang="en-US" altLang="zh-TW" dirty="0" smtClean="0">
                <a:latin typeface="新細明體" pitchFamily="18" charset="-120"/>
              </a:rPr>
              <a:t>Max Weber </a:t>
            </a:r>
            <a:r>
              <a:rPr lang="zh-TW" altLang="en-US" dirty="0" smtClean="0">
                <a:latin typeface="新細明體" pitchFamily="18" charset="-120"/>
              </a:rPr>
              <a:t>、</a:t>
            </a:r>
            <a:r>
              <a:rPr lang="en-US" altLang="zh-TW" dirty="0" smtClean="0">
                <a:latin typeface="新細明體" pitchFamily="18" charset="-120"/>
              </a:rPr>
              <a:t>Boris </a:t>
            </a:r>
            <a:r>
              <a:rPr lang="en-US" altLang="zh-TW" dirty="0" err="1" smtClean="0">
                <a:latin typeface="新細明體" pitchFamily="18" charset="-120"/>
              </a:rPr>
              <a:t>Brutzkus</a:t>
            </a:r>
            <a:r>
              <a:rPr lang="en-US" altLang="zh-TW" dirty="0" smtClean="0">
                <a:latin typeface="新細明體" pitchFamily="18" charset="-120"/>
              </a:rPr>
              <a:t> (</a:t>
            </a:r>
            <a:r>
              <a:rPr lang="zh-TW" altLang="en-US" dirty="0" smtClean="0">
                <a:latin typeface="新細明體" pitchFamily="18" charset="-120"/>
              </a:rPr>
              <a:t>俄</a:t>
            </a:r>
            <a:r>
              <a:rPr lang="en-US" altLang="zh-TW" dirty="0" smtClean="0">
                <a:latin typeface="新細明體" pitchFamily="18" charset="-120"/>
              </a:rPr>
              <a:t>)</a:t>
            </a:r>
          </a:p>
          <a:p>
            <a:pPr marL="609600" indent="-609600" eaLnBrk="1" hangingPunct="1">
              <a:lnSpc>
                <a:spcPct val="110000"/>
              </a:lnSpc>
              <a:buSzTx/>
              <a:buFont typeface="Arial" charset="0"/>
              <a:buAutoNum type="arabicPeriod"/>
            </a:pPr>
            <a:endParaRPr lang="en-US" altLang="zh-TW" dirty="0" smtClean="0">
              <a:latin typeface="新細明體" pitchFamily="18" charset="-12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457200"/>
            <a:ext cx="8229600" cy="992188"/>
          </a:xfrm>
        </p:spPr>
        <p:txBody>
          <a:bodyPr/>
          <a:lstStyle/>
          <a:p>
            <a:r>
              <a:rPr lang="en-US" altLang="zh-TW" sz="4000" b="1" smtClean="0">
                <a:solidFill>
                  <a:srgbClr val="660066"/>
                </a:solidFill>
                <a:latin typeface="新細明體" pitchFamily="18" charset="-120"/>
              </a:rPr>
              <a:t>3. Mises </a:t>
            </a:r>
            <a:r>
              <a:rPr lang="zh-TW" altLang="en-US" sz="4000" b="1" smtClean="0">
                <a:solidFill>
                  <a:srgbClr val="660066"/>
                </a:solidFill>
                <a:latin typeface="新細明體" pitchFamily="18" charset="-120"/>
              </a:rPr>
              <a:t>的論點</a:t>
            </a:r>
          </a:p>
        </p:txBody>
      </p:sp>
      <p:sp>
        <p:nvSpPr>
          <p:cNvPr id="18435" name="Content Placeholder 2"/>
          <p:cNvSpPr>
            <a:spLocks noGrp="1"/>
          </p:cNvSpPr>
          <p:nvPr>
            <p:ph idx="1"/>
          </p:nvPr>
        </p:nvSpPr>
        <p:spPr>
          <a:xfrm>
            <a:off x="466725" y="1562100"/>
            <a:ext cx="8229600" cy="4619625"/>
          </a:xfrm>
        </p:spPr>
        <p:txBody>
          <a:bodyPr/>
          <a:lstStyle/>
          <a:p>
            <a:pPr marL="609600" indent="-609600" eaLnBrk="1" hangingPunct="1">
              <a:lnSpc>
                <a:spcPct val="120000"/>
              </a:lnSpc>
              <a:buSzTx/>
              <a:buFont typeface="Arial" charset="0"/>
              <a:buAutoNum type="arabicParenR"/>
            </a:pPr>
            <a:r>
              <a:rPr lang="zh-TW" altLang="en-US" dirty="0" smtClean="0">
                <a:latin typeface="新細明體" pitchFamily="18" charset="-120"/>
              </a:rPr>
              <a:t>計畫的</a:t>
            </a:r>
            <a:r>
              <a:rPr lang="zh-TW" altLang="en-US" dirty="0" smtClean="0">
                <a:latin typeface="新細明體" pitchFamily="18" charset="-120"/>
              </a:rPr>
              <a:t>計算有賴於</a:t>
            </a:r>
            <a:r>
              <a:rPr lang="zh-TW" altLang="en-US" dirty="0" smtClean="0">
                <a:latin typeface="新細明體" pitchFamily="18" charset="-120"/>
              </a:rPr>
              <a:t>貨幣和價格，而只有競爭市場能給一切貨品標示價格。</a:t>
            </a:r>
            <a:endParaRPr lang="en-US" altLang="zh-TW" dirty="0" smtClean="0">
              <a:latin typeface="新細明體" pitchFamily="18" charset="-120"/>
            </a:endParaRPr>
          </a:p>
          <a:p>
            <a:pPr marL="1009650" lvl="1" indent="-609600" eaLnBrk="1" hangingPunct="1">
              <a:lnSpc>
                <a:spcPct val="120000"/>
              </a:lnSpc>
              <a:buSzTx/>
              <a:buFont typeface="Arial" charset="0"/>
              <a:buAutoNum type="arabicParenR"/>
            </a:pPr>
            <a:r>
              <a:rPr lang="zh-TW" altLang="en-US" dirty="0" smtClean="0">
                <a:latin typeface="新細明體" pitchFamily="18" charset="-120"/>
              </a:rPr>
              <a:t>若無市場、也無價格，</a:t>
            </a:r>
            <a:r>
              <a:rPr lang="en-US" altLang="zh-TW" dirty="0" smtClean="0">
                <a:latin typeface="新細明體" pitchFamily="18" charset="-120"/>
              </a:rPr>
              <a:t>CPB</a:t>
            </a:r>
            <a:r>
              <a:rPr lang="zh-TW" altLang="en-US" dirty="0" smtClean="0">
                <a:latin typeface="新細明體" pitchFamily="18" charset="-120"/>
              </a:rPr>
              <a:t>就無法</a:t>
            </a:r>
            <a:r>
              <a:rPr lang="zh-TW" altLang="en-US" b="1" dirty="0" smtClean="0">
                <a:latin typeface="新細明體" pitchFamily="18" charset="-120"/>
              </a:rPr>
              <a:t>理性地</a:t>
            </a:r>
            <a:r>
              <a:rPr lang="zh-TW" altLang="en-US" dirty="0" smtClean="0">
                <a:latin typeface="新細明體" pitchFamily="18" charset="-120"/>
              </a:rPr>
              <a:t>計算生產工具（資本財）的生產成本，也就無法理性地將資源配置給不同的最終消費財。</a:t>
            </a:r>
            <a:endParaRPr lang="en-US" altLang="zh-TW" dirty="0" smtClean="0">
              <a:latin typeface="新細明體" pitchFamily="18" charset="-120"/>
            </a:endParaRPr>
          </a:p>
          <a:p>
            <a:pPr marL="1009650" lvl="1" indent="-609600" eaLnBrk="1" hangingPunct="1">
              <a:lnSpc>
                <a:spcPct val="120000"/>
              </a:lnSpc>
              <a:buSzTx/>
            </a:pPr>
            <a:r>
              <a:rPr lang="zh-TW" altLang="en-US" dirty="0" smtClean="0">
                <a:latin typeface="新細明體" pitchFamily="18" charset="-120"/>
              </a:rPr>
              <a:t>社會主義是</a:t>
            </a:r>
            <a:r>
              <a:rPr lang="zh-TW" altLang="en-US" dirty="0" smtClean="0">
                <a:latin typeface="新細明體" pitchFamily="18" charset="-120"/>
              </a:rPr>
              <a:t>不可能理性</a:t>
            </a:r>
            <a:r>
              <a:rPr lang="zh-TW" altLang="en-US" dirty="0" smtClean="0">
                <a:latin typeface="新細明體" pitchFamily="18" charset="-120"/>
              </a:rPr>
              <a:t>的。</a:t>
            </a:r>
          </a:p>
        </p:txBody>
      </p:sp>
      <p:sp>
        <p:nvSpPr>
          <p:cNvPr id="18436" name="Slide Number Placeholder 3"/>
          <p:cNvSpPr>
            <a:spLocks noGrp="1"/>
          </p:cNvSpPr>
          <p:nvPr>
            <p:ph type="sldNum" sz="quarter" idx="11"/>
          </p:nvPr>
        </p:nvSpPr>
        <p:spPr>
          <a:noFill/>
        </p:spPr>
        <p:txBody>
          <a:bodyPr/>
          <a:lstStyle/>
          <a:p>
            <a:fld id="{99336BAC-1653-4D55-8D2C-E1CAA07002F7}" type="slidenum">
              <a:rPr lang="en-US" altLang="zh-TW" smtClean="0"/>
              <a:pPr/>
              <a:t>26</a:t>
            </a:fld>
            <a:endParaRPr lang="en-US" altLang="zh-TW"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14425"/>
          </a:xfrm>
        </p:spPr>
        <p:txBody>
          <a:bodyPr/>
          <a:lstStyle/>
          <a:p>
            <a:r>
              <a:rPr lang="en-US" altLang="zh-TW" sz="4000" b="1" smtClean="0">
                <a:solidFill>
                  <a:srgbClr val="660066"/>
                </a:solidFill>
                <a:latin typeface="新細明體" pitchFamily="18" charset="-120"/>
              </a:rPr>
              <a:t>3-1. SUN </a:t>
            </a:r>
            <a:r>
              <a:rPr lang="zh-TW" altLang="en-US" sz="4000" b="1" smtClean="0">
                <a:solidFill>
                  <a:srgbClr val="660066"/>
                </a:solidFill>
                <a:latin typeface="新細明體" pitchFamily="18" charset="-120"/>
              </a:rPr>
              <a:t>（昇陽）的例子</a:t>
            </a:r>
          </a:p>
        </p:txBody>
      </p:sp>
      <p:sp>
        <p:nvSpPr>
          <p:cNvPr id="14339" name="Content Placeholder 2"/>
          <p:cNvSpPr>
            <a:spLocks noGrp="1"/>
          </p:cNvSpPr>
          <p:nvPr>
            <p:ph idx="1"/>
          </p:nvPr>
        </p:nvSpPr>
        <p:spPr>
          <a:xfrm>
            <a:off x="457200" y="1630363"/>
            <a:ext cx="8229600" cy="4237037"/>
          </a:xfrm>
        </p:spPr>
        <p:txBody>
          <a:bodyPr/>
          <a:lstStyle/>
          <a:p>
            <a:r>
              <a:rPr lang="en-US" altLang="zh-TW" smtClean="0">
                <a:latin typeface="新細明體" pitchFamily="18" charset="-120"/>
              </a:rPr>
              <a:t>SUN</a:t>
            </a:r>
            <a:r>
              <a:rPr lang="zh-TW" altLang="en-US" smtClean="0">
                <a:latin typeface="新細明體" pitchFamily="18" charset="-120"/>
              </a:rPr>
              <a:t>：「把市場帶進公司」</a:t>
            </a:r>
            <a:r>
              <a:rPr lang="en-US" altLang="zh-TW" smtClean="0">
                <a:latin typeface="新細明體" pitchFamily="18" charset="-120"/>
              </a:rPr>
              <a:t>(A. Saxenian, Regional Adv.)</a:t>
            </a:r>
          </a:p>
          <a:p>
            <a:r>
              <a:rPr lang="en-US" altLang="zh-TW" smtClean="0">
                <a:latin typeface="新細明體" pitchFamily="18" charset="-120"/>
              </a:rPr>
              <a:t>1980</a:t>
            </a:r>
            <a:r>
              <a:rPr lang="zh-TW" altLang="en-US" smtClean="0">
                <a:latin typeface="新細明體" pitchFamily="18" charset="-120"/>
              </a:rPr>
              <a:t>年，垂直整合的</a:t>
            </a:r>
            <a:r>
              <a:rPr lang="en-US" altLang="zh-TW" smtClean="0">
                <a:latin typeface="新細明體" pitchFamily="18" charset="-120"/>
              </a:rPr>
              <a:t>Sun </a:t>
            </a:r>
            <a:r>
              <a:rPr lang="zh-TW" altLang="en-US" smtClean="0">
                <a:latin typeface="新細明體" pitchFamily="18" charset="-120"/>
              </a:rPr>
              <a:t>受到經營威脅，首先採取開放軟體。</a:t>
            </a:r>
            <a:r>
              <a:rPr lang="en-US" altLang="zh-TW" smtClean="0">
                <a:latin typeface="新細明體" pitchFamily="18" charset="-120"/>
              </a:rPr>
              <a:t>1990</a:t>
            </a:r>
            <a:r>
              <a:rPr lang="zh-TW" altLang="en-US" smtClean="0">
                <a:latin typeface="新細明體" pitchFamily="18" charset="-120"/>
              </a:rPr>
              <a:t>年進一步將公司依分工分成五家獨立自主的公司，</a:t>
            </a:r>
            <a:r>
              <a:rPr lang="en-US" altLang="zh-TW" smtClean="0">
                <a:latin typeface="新細明體" pitchFamily="18" charset="-120"/>
              </a:rPr>
              <a:t>”</a:t>
            </a:r>
            <a:r>
              <a:rPr lang="zh-TW" altLang="en-US" smtClean="0">
                <a:latin typeface="新細明體" pitchFamily="18" charset="-120"/>
              </a:rPr>
              <a:t>全權負責各自的損益與銷售”。</a:t>
            </a:r>
          </a:p>
          <a:p>
            <a:r>
              <a:rPr lang="zh-TW" altLang="en-US" smtClean="0">
                <a:latin typeface="新細明體" pitchFamily="18" charset="-120"/>
              </a:rPr>
              <a:t>甚至將</a:t>
            </a:r>
            <a:r>
              <a:rPr lang="en-US" altLang="zh-TW" smtClean="0">
                <a:latin typeface="新細明體" pitchFamily="18" charset="-120"/>
              </a:rPr>
              <a:t>Solaris</a:t>
            </a:r>
            <a:r>
              <a:rPr lang="zh-TW" altLang="en-US" smtClean="0">
                <a:latin typeface="新細明體" pitchFamily="18" charset="-120"/>
              </a:rPr>
              <a:t>也提供工作站市場的競爭對手</a:t>
            </a:r>
            <a:r>
              <a:rPr lang="en-US" altLang="zh-TW" smtClean="0">
                <a:latin typeface="新細明體" pitchFamily="18" charset="-120"/>
              </a:rPr>
              <a:t>HP</a:t>
            </a:r>
            <a:r>
              <a:rPr lang="zh-TW" altLang="en-US" smtClean="0">
                <a:latin typeface="新細明體" pitchFamily="18" charset="-120"/>
              </a:rPr>
              <a:t>。</a:t>
            </a:r>
            <a:endParaRPr lang="zh-TW" altLang="en-US" sz="3600" smtClean="0">
              <a:latin typeface="新細明體" pitchFamily="18" charset="-120"/>
            </a:endParaRPr>
          </a:p>
        </p:txBody>
      </p:sp>
      <p:sp>
        <p:nvSpPr>
          <p:cNvPr id="19460" name="Slide Number Placeholder 3"/>
          <p:cNvSpPr>
            <a:spLocks noGrp="1"/>
          </p:cNvSpPr>
          <p:nvPr>
            <p:ph type="sldNum" sz="quarter" idx="11"/>
          </p:nvPr>
        </p:nvSpPr>
        <p:spPr>
          <a:noFill/>
        </p:spPr>
        <p:txBody>
          <a:bodyPr/>
          <a:lstStyle/>
          <a:p>
            <a:fld id="{95B2BCD7-E1AC-4B21-86B8-294E0CEA799B}" type="slidenum">
              <a:rPr lang="en-US" altLang="zh-TW" smtClean="0"/>
              <a:pPr/>
              <a:t>27</a:t>
            </a:fld>
            <a:endParaRPr lang="en-US" altLang="zh-TW"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457200"/>
            <a:ext cx="8229600" cy="1114425"/>
          </a:xfrm>
        </p:spPr>
        <p:txBody>
          <a:bodyPr/>
          <a:lstStyle/>
          <a:p>
            <a:r>
              <a:rPr lang="en-US" altLang="zh-TW" sz="4000" b="1" smtClean="0">
                <a:solidFill>
                  <a:srgbClr val="660066"/>
                </a:solidFill>
                <a:latin typeface="新細明體" pitchFamily="18" charset="-120"/>
              </a:rPr>
              <a:t>3-2. SUN </a:t>
            </a:r>
            <a:r>
              <a:rPr lang="zh-TW" altLang="en-US" sz="4000" b="1" smtClean="0">
                <a:solidFill>
                  <a:srgbClr val="660066"/>
                </a:solidFill>
                <a:latin typeface="新細明體" pitchFamily="18" charset="-120"/>
              </a:rPr>
              <a:t>的五家公司</a:t>
            </a:r>
          </a:p>
        </p:txBody>
      </p:sp>
      <p:sp>
        <p:nvSpPr>
          <p:cNvPr id="14339" name="Content Placeholder 2"/>
          <p:cNvSpPr>
            <a:spLocks noGrp="1"/>
          </p:cNvSpPr>
          <p:nvPr>
            <p:ph idx="4294967295"/>
          </p:nvPr>
        </p:nvSpPr>
        <p:spPr>
          <a:xfrm>
            <a:off x="457200" y="1630363"/>
            <a:ext cx="8229600" cy="4237037"/>
          </a:xfrm>
        </p:spPr>
        <p:txBody>
          <a:bodyPr/>
          <a:lstStyle/>
          <a:p>
            <a:pPr marL="609600" indent="-609600">
              <a:buSzPct val="95000"/>
              <a:buFont typeface="Wingdings" pitchFamily="2" charset="2"/>
              <a:buAutoNum type="arabicParenR"/>
            </a:pPr>
            <a:r>
              <a:rPr lang="en-US" altLang="zh-TW" dirty="0" smtClean="0">
                <a:latin typeface="新細明體" pitchFamily="18" charset="-120"/>
              </a:rPr>
              <a:t>SunSoft</a:t>
            </a:r>
            <a:r>
              <a:rPr lang="zh-TW" altLang="en-US" dirty="0" smtClean="0">
                <a:latin typeface="新細明體" pitchFamily="18" charset="-120"/>
              </a:rPr>
              <a:t>：發展與行銷</a:t>
            </a:r>
            <a:r>
              <a:rPr lang="en-US" altLang="zh-TW" dirty="0" smtClean="0">
                <a:latin typeface="新細明體" pitchFamily="18" charset="-120"/>
              </a:rPr>
              <a:t>UNIX</a:t>
            </a:r>
            <a:r>
              <a:rPr lang="zh-TW" altLang="en-US" dirty="0" smtClean="0">
                <a:latin typeface="新細明體" pitchFamily="18" charset="-120"/>
              </a:rPr>
              <a:t>（</a:t>
            </a:r>
            <a:r>
              <a:rPr lang="en-US" altLang="zh-TW" dirty="0" smtClean="0">
                <a:latin typeface="新細明體" pitchFamily="18" charset="-120"/>
              </a:rPr>
              <a:t>Sun </a:t>
            </a:r>
            <a:r>
              <a:rPr lang="zh-TW" altLang="en-US" dirty="0" smtClean="0">
                <a:latin typeface="新細明體" pitchFamily="18" charset="-120"/>
              </a:rPr>
              <a:t>的</a:t>
            </a:r>
            <a:r>
              <a:rPr lang="en-US" altLang="zh-TW" dirty="0" smtClean="0">
                <a:latin typeface="新細明體" pitchFamily="18" charset="-120"/>
              </a:rPr>
              <a:t>OS</a:t>
            </a:r>
            <a:r>
              <a:rPr lang="zh-TW" altLang="en-US" dirty="0" smtClean="0">
                <a:latin typeface="新細明體" pitchFamily="18" charset="-120"/>
              </a:rPr>
              <a:t>，稱</a:t>
            </a:r>
            <a:r>
              <a:rPr lang="en-US" altLang="zh-TW" dirty="0" smtClean="0">
                <a:latin typeface="新細明體" pitchFamily="18" charset="-120"/>
              </a:rPr>
              <a:t>Solaris</a:t>
            </a:r>
            <a:r>
              <a:rPr lang="zh-TW" altLang="en-US" dirty="0" smtClean="0">
                <a:latin typeface="新細明體" pitchFamily="18" charset="-120"/>
              </a:rPr>
              <a:t>）。</a:t>
            </a:r>
          </a:p>
          <a:p>
            <a:pPr marL="609600" indent="-609600">
              <a:buSzPct val="95000"/>
              <a:buFont typeface="Wingdings" pitchFamily="2" charset="2"/>
              <a:buAutoNum type="arabicParenR"/>
            </a:pPr>
            <a:r>
              <a:rPr lang="en-US" altLang="zh-TW" dirty="0" smtClean="0">
                <a:latin typeface="新細明體" pitchFamily="18" charset="-120"/>
              </a:rPr>
              <a:t>Sun Tech Enterprises</a:t>
            </a:r>
            <a:r>
              <a:rPr lang="zh-TW" altLang="en-US" dirty="0" smtClean="0">
                <a:latin typeface="新細明體" pitchFamily="18" charset="-120"/>
              </a:rPr>
              <a:t>：開發</a:t>
            </a:r>
            <a:r>
              <a:rPr lang="en-US" altLang="zh-TW" dirty="0" smtClean="0">
                <a:latin typeface="新細明體" pitchFamily="18" charset="-120"/>
              </a:rPr>
              <a:t>OS</a:t>
            </a:r>
            <a:r>
              <a:rPr lang="zh-TW" altLang="en-US" dirty="0" smtClean="0">
                <a:latin typeface="新細明體" pitchFamily="18" charset="-120"/>
              </a:rPr>
              <a:t>下的工作站應用軟體。</a:t>
            </a:r>
          </a:p>
          <a:p>
            <a:pPr marL="609600" indent="-609600">
              <a:buSzPct val="95000"/>
              <a:buFont typeface="Wingdings" pitchFamily="2" charset="2"/>
              <a:buAutoNum type="arabicParenR"/>
            </a:pPr>
            <a:r>
              <a:rPr lang="en-US" altLang="zh-TW" dirty="0" smtClean="0">
                <a:latin typeface="新細明體" pitchFamily="18" charset="-120"/>
              </a:rPr>
              <a:t>SMCC</a:t>
            </a:r>
            <a:r>
              <a:rPr lang="zh-TW" altLang="en-US" dirty="0" smtClean="0">
                <a:latin typeface="新細明體" pitchFamily="18" charset="-120"/>
              </a:rPr>
              <a:t>：硬體設計與製造。</a:t>
            </a:r>
          </a:p>
          <a:p>
            <a:pPr marL="609600" indent="-609600">
              <a:buSzPct val="95000"/>
              <a:buFont typeface="Wingdings" pitchFamily="2" charset="2"/>
              <a:buAutoNum type="arabicParenR"/>
            </a:pPr>
            <a:r>
              <a:rPr lang="en-US" altLang="zh-TW" dirty="0" smtClean="0">
                <a:latin typeface="新細明體" pitchFamily="18" charset="-120"/>
              </a:rPr>
              <a:t>Sun Express</a:t>
            </a:r>
            <a:r>
              <a:rPr lang="zh-TW" altLang="en-US" dirty="0" smtClean="0">
                <a:latin typeface="新細明體" pitchFamily="18" charset="-120"/>
              </a:rPr>
              <a:t>：郵購與運送業務。</a:t>
            </a:r>
            <a:endParaRPr lang="en-US" altLang="zh-TW" dirty="0" smtClean="0">
              <a:latin typeface="新細明體" pitchFamily="18" charset="-120"/>
            </a:endParaRPr>
          </a:p>
          <a:p>
            <a:pPr marL="609600" indent="-609600">
              <a:buSzPct val="95000"/>
              <a:buFont typeface="Wingdings" pitchFamily="2" charset="2"/>
              <a:buAutoNum type="arabicParenR"/>
            </a:pPr>
            <a:r>
              <a:rPr lang="en-US" altLang="zh-TW" dirty="0" smtClean="0">
                <a:latin typeface="新細明體" pitchFamily="18" charset="-120"/>
              </a:rPr>
              <a:t>Sun laboratory</a:t>
            </a:r>
            <a:r>
              <a:rPr lang="zh-TW" altLang="en-US" dirty="0" smtClean="0">
                <a:latin typeface="新細明體" pitchFamily="18" charset="-120"/>
              </a:rPr>
              <a:t>：發展未來產品的實驗室。</a:t>
            </a:r>
            <a:endParaRPr lang="en-US" altLang="zh-TW" dirty="0" smtClean="0">
              <a:latin typeface="新細明體" pitchFamily="18" charset="-120"/>
            </a:endParaRPr>
          </a:p>
        </p:txBody>
      </p:sp>
      <p:sp>
        <p:nvSpPr>
          <p:cNvPr id="64516" name="Slide Number Placeholder 3"/>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E47929D1-2139-4B1F-9C49-9892F0EFA504}" type="slidenum">
              <a:rPr kumimoji="0" lang="en-US" altLang="zh-TW" sz="1200">
                <a:latin typeface="Arial Black" pitchFamily="34" charset="0"/>
              </a:rPr>
              <a:pPr algn="r"/>
              <a:t>28</a:t>
            </a:fld>
            <a:endParaRPr kumimoji="0" lang="en-US" altLang="zh-TW" sz="1200">
              <a:latin typeface="Arial Black"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1"/>
          </p:nvPr>
        </p:nvSpPr>
        <p:spPr/>
        <p:txBody>
          <a:bodyPr/>
          <a:lstStyle/>
          <a:p>
            <a:pPr>
              <a:defRPr/>
            </a:pPr>
            <a:fld id="{B9AC6C0F-0279-417E-83FD-F257B8376DB4}" type="slidenum">
              <a:rPr lang="en-US" altLang="zh-TW" smtClean="0"/>
              <a:pPr>
                <a:defRPr/>
              </a:pPr>
              <a:t>29</a:t>
            </a:fld>
            <a:endParaRPr lang="en-US" altLang="zh-TW" dirty="0"/>
          </a:p>
        </p:txBody>
      </p:sp>
      <p:sp>
        <p:nvSpPr>
          <p:cNvPr id="3" name="Title 1"/>
          <p:cNvSpPr txBox="1">
            <a:spLocks/>
          </p:cNvSpPr>
          <p:nvPr/>
        </p:nvSpPr>
        <p:spPr bwMode="auto">
          <a:xfrm>
            <a:off x="457200" y="457200"/>
            <a:ext cx="8229600" cy="11144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zh-TW" sz="4000" b="1" i="0" u="none" strike="noStrike" kern="0" cap="none" spc="0" normalizeH="0" baseline="0" noProof="0" dirty="0" smtClean="0">
                <a:ln>
                  <a:noFill/>
                </a:ln>
                <a:solidFill>
                  <a:srgbClr val="660066"/>
                </a:solidFill>
                <a:effectLst/>
                <a:uLnTx/>
                <a:uFillTx/>
                <a:latin typeface="新細明體" pitchFamily="18" charset="-120"/>
                <a:ea typeface="+mj-ea"/>
                <a:cs typeface="+mj-cs"/>
              </a:rPr>
              <a:t>3-3. </a:t>
            </a:r>
            <a:r>
              <a:rPr kumimoji="1" lang="zh-TW" altLang="en-US" sz="4000" b="1" i="0" u="none" strike="noStrike" kern="0" cap="none" spc="0" normalizeH="0" baseline="0" noProof="0" dirty="0" smtClean="0">
                <a:ln>
                  <a:noFill/>
                </a:ln>
                <a:solidFill>
                  <a:srgbClr val="660066"/>
                </a:solidFill>
                <a:effectLst/>
                <a:uLnTx/>
                <a:uFillTx/>
                <a:latin typeface="新細明體" pitchFamily="18" charset="-120"/>
                <a:ea typeface="+mj-ea"/>
                <a:cs typeface="+mj-cs"/>
              </a:rPr>
              <a:t>垂直整合與水平分工的問題</a:t>
            </a:r>
          </a:p>
        </p:txBody>
      </p:sp>
      <p:sp>
        <p:nvSpPr>
          <p:cNvPr id="4" name="Content Placeholder 2"/>
          <p:cNvSpPr txBox="1">
            <a:spLocks/>
          </p:cNvSpPr>
          <p:nvPr/>
        </p:nvSpPr>
        <p:spPr bwMode="auto">
          <a:xfrm>
            <a:off x="457200" y="1630363"/>
            <a:ext cx="8229600" cy="4237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609600" marR="0" lvl="0" indent="-609600" algn="l" defTabSz="914400" rtl="0" eaLnBrk="0" fontAlgn="base" latinLnBrk="0" hangingPunct="0">
              <a:lnSpc>
                <a:spcPct val="100000"/>
              </a:lnSpc>
              <a:spcBef>
                <a:spcPct val="20000"/>
              </a:spcBef>
              <a:spcAft>
                <a:spcPct val="0"/>
              </a:spcAft>
              <a:buClr>
                <a:schemeClr val="bg2"/>
              </a:buClr>
              <a:buSzPct val="95000"/>
              <a:buFont typeface="Arial" pitchFamily="34" charset="0"/>
              <a:buChar char="•"/>
              <a:tabLst/>
              <a:defRPr/>
            </a:pPr>
            <a:r>
              <a:rPr kumimoji="1" lang="en-US" altLang="zh-TW" sz="3200" b="0" i="0" u="none" strike="noStrike" kern="0" cap="none" spc="0" normalizeH="0" baseline="0" noProof="0" dirty="0" smtClean="0">
                <a:ln>
                  <a:noFill/>
                </a:ln>
                <a:solidFill>
                  <a:schemeClr val="tx1"/>
                </a:solidFill>
                <a:effectLst/>
                <a:uLnTx/>
                <a:uFillTx/>
                <a:latin typeface="新細明體" pitchFamily="18" charset="-120"/>
                <a:ea typeface="+mn-ea"/>
                <a:cs typeface="+mn-cs"/>
              </a:rPr>
              <a:t>Samsung </a:t>
            </a:r>
            <a:r>
              <a:rPr kumimoji="1" lang="en-US" altLang="zh-TW" sz="3200" b="0" i="0" u="none" strike="noStrike" kern="0" cap="none" spc="0" normalizeH="0" baseline="0" noProof="0" dirty="0" err="1" smtClean="0">
                <a:ln>
                  <a:noFill/>
                </a:ln>
                <a:solidFill>
                  <a:schemeClr val="tx1"/>
                </a:solidFill>
                <a:effectLst/>
                <a:uLnTx/>
                <a:uFillTx/>
                <a:latin typeface="新細明體" pitchFamily="18" charset="-120"/>
                <a:ea typeface="+mn-ea"/>
                <a:cs typeface="+mn-cs"/>
              </a:rPr>
              <a:t>vs</a:t>
            </a:r>
            <a:r>
              <a:rPr kumimoji="1" lang="en-US" altLang="zh-TW" sz="3200" b="0" i="0" u="none" strike="noStrike" kern="0" cap="none" spc="0" normalizeH="0" baseline="0" noProof="0" dirty="0" smtClean="0">
                <a:ln>
                  <a:noFill/>
                </a:ln>
                <a:solidFill>
                  <a:schemeClr val="tx1"/>
                </a:solidFill>
                <a:effectLst/>
                <a:uLnTx/>
                <a:uFillTx/>
                <a:latin typeface="新細明體" pitchFamily="18" charset="-120"/>
                <a:ea typeface="+mn-ea"/>
                <a:cs typeface="+mn-cs"/>
              </a:rPr>
              <a:t> Apple</a:t>
            </a:r>
          </a:p>
          <a:p>
            <a:pPr marL="609600" marR="0" lvl="0" indent="-609600" algn="l" defTabSz="914400" rtl="0" eaLnBrk="0" fontAlgn="base" latinLnBrk="0" hangingPunct="0">
              <a:lnSpc>
                <a:spcPct val="100000"/>
              </a:lnSpc>
              <a:spcBef>
                <a:spcPct val="20000"/>
              </a:spcBef>
              <a:spcAft>
                <a:spcPct val="0"/>
              </a:spcAft>
              <a:buClr>
                <a:schemeClr val="bg2"/>
              </a:buClr>
              <a:buSzPct val="95000"/>
              <a:buFont typeface="Wingdings" pitchFamily="2" charset="2"/>
              <a:buAutoNum type="arabicParenR"/>
              <a:tabLst/>
              <a:defRPr/>
            </a:pPr>
            <a:endParaRPr kumimoji="1" lang="en-US" altLang="zh-TW" sz="3200" b="0" i="0" u="none" strike="noStrike" kern="0" cap="none" spc="0" normalizeH="0" baseline="0" noProof="0" dirty="0" smtClean="0">
              <a:ln>
                <a:noFill/>
              </a:ln>
              <a:solidFill>
                <a:schemeClr val="tx1"/>
              </a:solidFill>
              <a:effectLst/>
              <a:uLnTx/>
              <a:uFillTx/>
              <a:latin typeface="新細明體" pitchFamily="18" charset="-120"/>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a:xfrm>
            <a:off x="498475" y="2036763"/>
            <a:ext cx="8229600" cy="2338387"/>
          </a:xfrm>
          <a:noFill/>
          <a:ln/>
        </p:spPr>
        <p:txBody>
          <a:bodyPr/>
          <a:lstStyle/>
          <a:p>
            <a:pPr algn="ctr"/>
            <a:r>
              <a:rPr lang="zh-TW" altLang="en-US" b="1" smtClean="0">
                <a:solidFill>
                  <a:srgbClr val="660066"/>
                </a:solidFill>
              </a:rPr>
              <a:t>一、</a:t>
            </a:r>
            <a:br>
              <a:rPr lang="zh-TW" altLang="en-US" b="1" smtClean="0">
                <a:solidFill>
                  <a:srgbClr val="660066"/>
                </a:solidFill>
              </a:rPr>
            </a:br>
            <a:r>
              <a:rPr lang="zh-TW" altLang="en-US" b="1" smtClean="0">
                <a:solidFill>
                  <a:srgbClr val="660066"/>
                </a:solidFill>
              </a:rPr>
              <a:t> </a:t>
            </a:r>
            <a:br>
              <a:rPr lang="zh-TW" altLang="en-US" b="1" smtClean="0">
                <a:solidFill>
                  <a:srgbClr val="660066"/>
                </a:solidFill>
              </a:rPr>
            </a:br>
            <a:r>
              <a:rPr lang="zh-TW" altLang="en-US" b="1" smtClean="0">
                <a:solidFill>
                  <a:srgbClr val="660066"/>
                </a:solidFill>
                <a:latin typeface="新細明體" pitchFamily="18" charset="-120"/>
              </a:rPr>
              <a:t>社會主義</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77838" y="519113"/>
            <a:ext cx="8229600" cy="1052512"/>
          </a:xfrm>
        </p:spPr>
        <p:txBody>
          <a:bodyPr/>
          <a:lstStyle/>
          <a:p>
            <a:r>
              <a:rPr lang="en-US" altLang="zh-TW" sz="4000" b="1" dirty="0" smtClean="0">
                <a:solidFill>
                  <a:srgbClr val="660066"/>
                </a:solidFill>
                <a:latin typeface="新細明體" pitchFamily="18" charset="-120"/>
              </a:rPr>
              <a:t>4. </a:t>
            </a:r>
            <a:r>
              <a:rPr lang="zh-TW" altLang="en-US" sz="4000" b="1" dirty="0" smtClean="0">
                <a:solidFill>
                  <a:srgbClr val="660066"/>
                </a:solidFill>
                <a:latin typeface="新細明體" pitchFamily="18" charset="-120"/>
              </a:rPr>
              <a:t>社會主義者</a:t>
            </a:r>
            <a:r>
              <a:rPr lang="zh-TW" altLang="en-US" sz="4000" b="1" dirty="0" smtClean="0">
                <a:solidFill>
                  <a:srgbClr val="660066"/>
                </a:solidFill>
                <a:latin typeface="新細明體" pitchFamily="18" charset="-120"/>
              </a:rPr>
              <a:t>的一般反應</a:t>
            </a:r>
            <a:endParaRPr lang="zh-TW" altLang="en-US" sz="4000" b="1" dirty="0" smtClean="0">
              <a:solidFill>
                <a:srgbClr val="660066"/>
              </a:solidFill>
              <a:latin typeface="新細明體" pitchFamily="18" charset="-120"/>
            </a:endParaRPr>
          </a:p>
        </p:txBody>
      </p:sp>
      <p:sp>
        <p:nvSpPr>
          <p:cNvPr id="16387" name="Content Placeholder 2"/>
          <p:cNvSpPr>
            <a:spLocks noGrp="1"/>
          </p:cNvSpPr>
          <p:nvPr>
            <p:ph idx="1"/>
          </p:nvPr>
        </p:nvSpPr>
        <p:spPr>
          <a:xfrm>
            <a:off x="519113" y="1839913"/>
            <a:ext cx="8229600" cy="3886200"/>
          </a:xfrm>
        </p:spPr>
        <p:txBody>
          <a:bodyPr/>
          <a:lstStyle/>
          <a:p>
            <a:pPr marL="609600" indent="-609600">
              <a:lnSpc>
                <a:spcPct val="120000"/>
              </a:lnSpc>
            </a:pPr>
            <a:r>
              <a:rPr lang="zh-TW" altLang="en-US" dirty="0" smtClean="0">
                <a:latin typeface="新細明體" pitchFamily="18" charset="-120"/>
              </a:rPr>
              <a:t>他們接受</a:t>
            </a:r>
            <a:r>
              <a:rPr lang="en-US" altLang="zh-TW" dirty="0" err="1" smtClean="0">
                <a:latin typeface="新細明體" pitchFamily="18" charset="-120"/>
              </a:rPr>
              <a:t>Mises</a:t>
            </a:r>
            <a:r>
              <a:rPr lang="zh-TW" altLang="en-US" dirty="0" smtClean="0">
                <a:latin typeface="新細明體" pitchFamily="18" charset="-120"/>
              </a:rPr>
              <a:t>的批評，但反應冷淡。</a:t>
            </a:r>
            <a:endParaRPr lang="en-US" altLang="zh-TW" dirty="0" smtClean="0">
              <a:latin typeface="新細明體" pitchFamily="18" charset="-120"/>
            </a:endParaRPr>
          </a:p>
          <a:p>
            <a:pPr marL="609600" indent="-609600">
              <a:lnSpc>
                <a:spcPct val="120000"/>
              </a:lnSpc>
            </a:pPr>
            <a:r>
              <a:rPr lang="zh-TW" altLang="en-US" dirty="0" smtClean="0">
                <a:latin typeface="新細明體" pitchFamily="18" charset="-120"/>
              </a:rPr>
              <a:t>原因：</a:t>
            </a:r>
            <a:endParaRPr lang="en-US" altLang="zh-TW" dirty="0" smtClean="0">
              <a:latin typeface="新細明體" pitchFamily="18" charset="-120"/>
            </a:endParaRPr>
          </a:p>
          <a:p>
            <a:pPr marL="1390650" lvl="2" indent="-533400">
              <a:lnSpc>
                <a:spcPct val="120000"/>
              </a:lnSpc>
              <a:buClr>
                <a:srgbClr val="006600"/>
              </a:buClr>
              <a:buSzTx/>
              <a:buFont typeface="Arial" charset="0"/>
              <a:buAutoNum type="arabicParenR"/>
            </a:pPr>
            <a:r>
              <a:rPr lang="zh-TW" altLang="en-US" sz="2800" dirty="0" smtClean="0">
                <a:latin typeface="新細明體" pitchFamily="18" charset="-120"/>
              </a:rPr>
              <a:t>他們之前從未認真思考過其可行性。</a:t>
            </a:r>
            <a:endParaRPr lang="en-US" altLang="zh-TW" sz="2800" dirty="0" smtClean="0">
              <a:latin typeface="新細明體" pitchFamily="18" charset="-120"/>
            </a:endParaRPr>
          </a:p>
          <a:p>
            <a:pPr marL="1390650" lvl="2" indent="-533400">
              <a:lnSpc>
                <a:spcPct val="120000"/>
              </a:lnSpc>
              <a:buClr>
                <a:srgbClr val="006600"/>
              </a:buClr>
              <a:buSzTx/>
              <a:buFont typeface="Arial" charset="0"/>
              <a:buAutoNum type="arabicParenR"/>
            </a:pPr>
            <a:r>
              <a:rPr lang="zh-TW" altLang="en-US" sz="2800" dirty="0" smtClean="0">
                <a:latin typeface="新細明體" pitchFamily="18" charset="-120"/>
              </a:rPr>
              <a:t>他們認為若為了生產效率或財富累積而犧牲分配公平，其代價太高了。</a:t>
            </a:r>
            <a:endParaRPr lang="en-US" altLang="zh-TW" sz="2800" dirty="0" smtClean="0">
              <a:latin typeface="新細明體" pitchFamily="18" charset="-120"/>
            </a:endParaRPr>
          </a:p>
        </p:txBody>
      </p:sp>
      <p:sp>
        <p:nvSpPr>
          <p:cNvPr id="20484" name="Slide Number Placeholder 3"/>
          <p:cNvSpPr>
            <a:spLocks noGrp="1"/>
          </p:cNvSpPr>
          <p:nvPr>
            <p:ph type="sldNum" sz="quarter" idx="11"/>
          </p:nvPr>
        </p:nvSpPr>
        <p:spPr>
          <a:noFill/>
        </p:spPr>
        <p:txBody>
          <a:bodyPr/>
          <a:lstStyle/>
          <a:p>
            <a:fld id="{BFFD48B9-3F09-4A5A-976B-E56D961CF54E}" type="slidenum">
              <a:rPr lang="en-US" altLang="zh-TW" smtClean="0"/>
              <a:pPr/>
              <a:t>30</a:t>
            </a:fld>
            <a:endParaRPr lang="en-US" altLang="zh-TW"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04900"/>
          </a:xfrm>
        </p:spPr>
        <p:txBody>
          <a:bodyPr/>
          <a:lstStyle/>
          <a:p>
            <a:r>
              <a:rPr lang="en-US" altLang="zh-TW" sz="4000" b="1" dirty="0" smtClean="0">
                <a:solidFill>
                  <a:srgbClr val="660066"/>
                </a:solidFill>
                <a:latin typeface="新細明體" pitchFamily="18" charset="-120"/>
              </a:rPr>
              <a:t>5. F. Knight</a:t>
            </a:r>
            <a:r>
              <a:rPr lang="zh-TW" altLang="en-US" sz="4000" b="1" dirty="0" smtClean="0">
                <a:solidFill>
                  <a:srgbClr val="660066"/>
                </a:solidFill>
                <a:latin typeface="新細明體" pitchFamily="18" charset="-120"/>
              </a:rPr>
              <a:t>的加入</a:t>
            </a:r>
          </a:p>
        </p:txBody>
      </p:sp>
      <p:sp>
        <p:nvSpPr>
          <p:cNvPr id="3" name="Content Placeholder 2"/>
          <p:cNvSpPr>
            <a:spLocks noGrp="1"/>
          </p:cNvSpPr>
          <p:nvPr>
            <p:ph idx="1"/>
          </p:nvPr>
        </p:nvSpPr>
        <p:spPr>
          <a:xfrm>
            <a:off x="581024" y="1693862"/>
            <a:ext cx="8315549" cy="4416481"/>
          </a:xfrm>
        </p:spPr>
        <p:txBody>
          <a:bodyPr/>
          <a:lstStyle/>
          <a:p>
            <a:pPr marL="609600" indent="-609600">
              <a:lnSpc>
                <a:spcPct val="130000"/>
              </a:lnSpc>
            </a:pPr>
            <a:r>
              <a:rPr lang="en-US" altLang="zh-TW" dirty="0" smtClean="0">
                <a:latin typeface="新細明體" pitchFamily="18" charset="-120"/>
              </a:rPr>
              <a:t>F. Knight</a:t>
            </a:r>
            <a:r>
              <a:rPr lang="zh-TW" altLang="en-US" dirty="0" smtClean="0">
                <a:latin typeface="新細明體" pitchFamily="18" charset="-120"/>
              </a:rPr>
              <a:t>：芝加哥大學、新古典經濟學的代表</a:t>
            </a:r>
            <a:r>
              <a:rPr lang="zh-TW" altLang="en-US" dirty="0" smtClean="0">
                <a:latin typeface="新細明體" pitchFamily="18" charset="-120"/>
              </a:rPr>
              <a:t>人物。</a:t>
            </a:r>
            <a:endParaRPr lang="en-US" altLang="zh-TW" dirty="0" smtClean="0">
              <a:latin typeface="新細明體" pitchFamily="18" charset="-120"/>
            </a:endParaRPr>
          </a:p>
          <a:p>
            <a:pPr marL="609600" indent="-609600">
              <a:lnSpc>
                <a:spcPct val="130000"/>
              </a:lnSpc>
            </a:pPr>
            <a:r>
              <a:rPr lang="zh-TW" altLang="en-US" dirty="0" smtClean="0">
                <a:latin typeface="新細明體" pitchFamily="18" charset="-120"/>
              </a:rPr>
              <a:t>兩</a:t>
            </a:r>
            <a:r>
              <a:rPr lang="zh-TW" altLang="en-US" dirty="0" smtClean="0">
                <a:latin typeface="新細明體" pitchFamily="18" charset="-120"/>
              </a:rPr>
              <a:t>篇文章：</a:t>
            </a:r>
            <a:endParaRPr lang="en-US" altLang="zh-TW" dirty="0" smtClean="0">
              <a:latin typeface="新細明體" pitchFamily="18" charset="-120"/>
            </a:endParaRPr>
          </a:p>
          <a:p>
            <a:pPr marL="1009650" lvl="1" indent="-609600">
              <a:lnSpc>
                <a:spcPct val="130000"/>
              </a:lnSpc>
              <a:buSzPct val="95000"/>
              <a:buFont typeface="Wingdings" pitchFamily="2" charset="2"/>
              <a:buAutoNum type="circleNumWdWhitePlain"/>
            </a:pPr>
            <a:r>
              <a:rPr lang="en-US" altLang="zh-TW" sz="2400" dirty="0" smtClean="0">
                <a:latin typeface="新細明體" pitchFamily="18" charset="-120"/>
              </a:rPr>
              <a:t>1936</a:t>
            </a:r>
            <a:r>
              <a:rPr lang="zh-TW" altLang="en-US" sz="2400" dirty="0" smtClean="0">
                <a:latin typeface="新細明體" pitchFamily="18" charset="-120"/>
              </a:rPr>
              <a:t>年：</a:t>
            </a:r>
            <a:r>
              <a:rPr lang="en-US" altLang="zh-TW" sz="2400" dirty="0" smtClean="0">
                <a:latin typeface="新細明體" pitchFamily="18" charset="-120"/>
              </a:rPr>
              <a:t>The </a:t>
            </a:r>
            <a:r>
              <a:rPr lang="en-US" altLang="zh-TW" dirty="0" smtClean="0">
                <a:latin typeface="新細明體" pitchFamily="18" charset="-120"/>
              </a:rPr>
              <a:t>Place of Marginal Economics is a collective System</a:t>
            </a:r>
          </a:p>
          <a:p>
            <a:pPr marL="1009650" lvl="1" indent="-609600">
              <a:lnSpc>
                <a:spcPct val="130000"/>
              </a:lnSpc>
              <a:buSzPct val="95000"/>
              <a:buFont typeface="Wingdings" pitchFamily="2" charset="2"/>
              <a:buAutoNum type="circleNumWdWhitePlain"/>
            </a:pPr>
            <a:r>
              <a:rPr lang="en-US" altLang="zh-TW" dirty="0" smtClean="0">
                <a:latin typeface="新細明體" pitchFamily="18" charset="-120"/>
              </a:rPr>
              <a:t>1940 </a:t>
            </a:r>
            <a:r>
              <a:rPr lang="zh-TW" altLang="en-US" dirty="0" smtClean="0">
                <a:latin typeface="新細明體" pitchFamily="18" charset="-120"/>
              </a:rPr>
              <a:t>年：</a:t>
            </a:r>
            <a:r>
              <a:rPr lang="en-US" altLang="zh-TW" dirty="0" smtClean="0">
                <a:latin typeface="新細明體" pitchFamily="18" charset="-120"/>
              </a:rPr>
              <a:t>Socialism</a:t>
            </a:r>
            <a:endParaRPr lang="zh-TW" altLang="en-US" dirty="0" smtClean="0">
              <a:latin typeface="新細明體" pitchFamily="18" charset="-120"/>
            </a:endParaRPr>
          </a:p>
        </p:txBody>
      </p:sp>
      <p:sp>
        <p:nvSpPr>
          <p:cNvPr id="21508" name="Slide Number Placeholder 3"/>
          <p:cNvSpPr>
            <a:spLocks noGrp="1"/>
          </p:cNvSpPr>
          <p:nvPr>
            <p:ph type="sldNum" sz="quarter" idx="11"/>
          </p:nvPr>
        </p:nvSpPr>
        <p:spPr>
          <a:noFill/>
        </p:spPr>
        <p:txBody>
          <a:bodyPr/>
          <a:lstStyle/>
          <a:p>
            <a:fld id="{C4CDBEF8-13F5-4477-85BA-1E0060217752}" type="slidenum">
              <a:rPr lang="en-US" altLang="zh-TW" smtClean="0"/>
              <a:pPr/>
              <a:t>31</a:t>
            </a:fld>
            <a:endParaRPr lang="en-US" altLang="zh-TW"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52513"/>
          </a:xfrm>
        </p:spPr>
        <p:txBody>
          <a:bodyPr/>
          <a:lstStyle/>
          <a:p>
            <a:r>
              <a:rPr lang="en-US" altLang="zh-TW" sz="4000" b="1" dirty="0" smtClean="0">
                <a:solidFill>
                  <a:srgbClr val="660066"/>
                </a:solidFill>
                <a:latin typeface="新細明體" pitchFamily="18" charset="-120"/>
              </a:rPr>
              <a:t>5-1. </a:t>
            </a:r>
            <a:r>
              <a:rPr lang="en-US" altLang="zh-TW" sz="4000" b="1" dirty="0" smtClean="0">
                <a:solidFill>
                  <a:srgbClr val="660066"/>
                </a:solidFill>
                <a:latin typeface="新細明體" pitchFamily="18" charset="-120"/>
              </a:rPr>
              <a:t>Knight</a:t>
            </a:r>
            <a:r>
              <a:rPr lang="zh-TW" altLang="en-US" sz="4000" b="1" dirty="0" smtClean="0">
                <a:solidFill>
                  <a:srgbClr val="660066"/>
                </a:solidFill>
                <a:latin typeface="新細明體" pitchFamily="18" charset="-120"/>
              </a:rPr>
              <a:t>的觀點</a:t>
            </a:r>
          </a:p>
        </p:txBody>
      </p:sp>
      <p:sp>
        <p:nvSpPr>
          <p:cNvPr id="3" name="Content Placeholder 2"/>
          <p:cNvSpPr>
            <a:spLocks noGrp="1"/>
          </p:cNvSpPr>
          <p:nvPr>
            <p:ph idx="1"/>
          </p:nvPr>
        </p:nvSpPr>
        <p:spPr>
          <a:xfrm>
            <a:off x="539750" y="1652588"/>
            <a:ext cx="8239125" cy="4427537"/>
          </a:xfrm>
        </p:spPr>
        <p:txBody>
          <a:bodyPr/>
          <a:lstStyle/>
          <a:p>
            <a:pPr>
              <a:lnSpc>
                <a:spcPct val="110000"/>
              </a:lnSpc>
            </a:pPr>
            <a:r>
              <a:rPr lang="zh-TW" altLang="en-US" dirty="0" smtClean="0">
                <a:latin typeface="新細明體" pitchFamily="18" charset="-120"/>
              </a:rPr>
              <a:t>經濟學</a:t>
            </a:r>
            <a:r>
              <a:rPr lang="zh-TW" altLang="en-US" dirty="0" smtClean="0">
                <a:latin typeface="新細明體" pitchFamily="18" charset="-120"/>
              </a:rPr>
              <a:t>是預測科學。</a:t>
            </a:r>
            <a:endParaRPr lang="en-US" altLang="zh-TW" dirty="0" smtClean="0">
              <a:latin typeface="新細明體" pitchFamily="18" charset="-120"/>
            </a:endParaRPr>
          </a:p>
          <a:p>
            <a:pPr lvl="1">
              <a:lnSpc>
                <a:spcPct val="110000"/>
              </a:lnSpc>
            </a:pPr>
            <a:r>
              <a:rPr lang="zh-TW" altLang="en-US" dirty="0" smtClean="0">
                <a:latin typeface="新細明體" pitchFamily="18" charset="-120"/>
              </a:rPr>
              <a:t>經濟學問題是</a:t>
            </a:r>
            <a:r>
              <a:rPr lang="zh-TW" altLang="en-US" dirty="0" smtClean="0">
                <a:latin typeface="新細明體" pitchFamily="18" charset="-120"/>
              </a:rPr>
              <a:t>：在確定的限制條件下，求算極大下的條件，並據以預測。</a:t>
            </a:r>
            <a:endParaRPr lang="en-US" altLang="zh-TW" dirty="0" smtClean="0">
              <a:latin typeface="新細明體" pitchFamily="18" charset="-120"/>
            </a:endParaRPr>
          </a:p>
          <a:p>
            <a:pPr>
              <a:lnSpc>
                <a:spcPct val="110000"/>
              </a:lnSpc>
            </a:pPr>
            <a:r>
              <a:rPr lang="zh-TW" altLang="en-US" dirty="0" smtClean="0">
                <a:latin typeface="新細明體" pitchFamily="18" charset="-120"/>
              </a:rPr>
              <a:t>社會主義下並不存在經濟學問題。</a:t>
            </a:r>
            <a:endParaRPr lang="en-US" altLang="zh-TW" dirty="0" smtClean="0">
              <a:latin typeface="新細明體" pitchFamily="18" charset="-120"/>
            </a:endParaRPr>
          </a:p>
          <a:p>
            <a:pPr marL="971550" lvl="1" indent="-514350">
              <a:lnSpc>
                <a:spcPct val="110000"/>
              </a:lnSpc>
              <a:buFont typeface="+mj-lt"/>
              <a:buAutoNum type="arabicPeriod"/>
            </a:pPr>
            <a:r>
              <a:rPr lang="zh-TW" altLang="en-US" dirty="0" smtClean="0">
                <a:latin typeface="新細明體" pitchFamily="18" charset="-120"/>
              </a:rPr>
              <a:t>社會主義</a:t>
            </a:r>
            <a:r>
              <a:rPr lang="zh-TW" altLang="en-US" dirty="0" smtClean="0">
                <a:latin typeface="新細明體" pitchFamily="18" charset="-120"/>
              </a:rPr>
              <a:t>是一種政體，它沒有私有財產權，也沒有市場</a:t>
            </a:r>
            <a:r>
              <a:rPr lang="zh-TW" altLang="en-US" dirty="0" smtClean="0">
                <a:latin typeface="新細明體" pitchFamily="18" charset="-120"/>
              </a:rPr>
              <a:t>。</a:t>
            </a:r>
            <a:endParaRPr lang="en-US" altLang="zh-TW" dirty="0" smtClean="0">
              <a:latin typeface="新細明體" pitchFamily="18" charset="-120"/>
            </a:endParaRPr>
          </a:p>
          <a:p>
            <a:pPr marL="971550" lvl="1" indent="-514350">
              <a:lnSpc>
                <a:spcPct val="110000"/>
              </a:lnSpc>
              <a:buFont typeface="+mj-lt"/>
              <a:buAutoNum type="arabicPeriod"/>
            </a:pPr>
            <a:r>
              <a:rPr lang="zh-TW" altLang="en-US" dirty="0" smtClean="0">
                <a:latin typeface="新細明體" pitchFamily="18" charset="-120"/>
              </a:rPr>
              <a:t>政體</a:t>
            </a:r>
            <a:r>
              <a:rPr lang="zh-TW" altLang="en-US" dirty="0" smtClean="0">
                <a:latin typeface="新細明體" pitchFamily="18" charset="-120"/>
              </a:rPr>
              <a:t>改變</a:t>
            </a:r>
            <a:r>
              <a:rPr lang="zh-TW" altLang="en-US" dirty="0" smtClean="0">
                <a:latin typeface="新細明體" pitchFamily="18" charset="-120"/>
              </a:rPr>
              <a:t>不是邊際問題，故什麼結果都可能</a:t>
            </a:r>
            <a:r>
              <a:rPr lang="zh-TW" altLang="en-US" dirty="0" smtClean="0">
                <a:latin typeface="新細明體" pitchFamily="18" charset="-120"/>
              </a:rPr>
              <a:t>。</a:t>
            </a:r>
            <a:endParaRPr lang="zh-TW" altLang="en-US" dirty="0" smtClean="0">
              <a:latin typeface="新細明體" pitchFamily="18" charset="-120"/>
            </a:endParaRPr>
          </a:p>
        </p:txBody>
      </p:sp>
      <p:sp>
        <p:nvSpPr>
          <p:cNvPr id="22532" name="Slide Number Placeholder 3"/>
          <p:cNvSpPr>
            <a:spLocks noGrp="1"/>
          </p:cNvSpPr>
          <p:nvPr>
            <p:ph type="sldNum" sz="quarter" idx="11"/>
          </p:nvPr>
        </p:nvSpPr>
        <p:spPr>
          <a:noFill/>
        </p:spPr>
        <p:txBody>
          <a:bodyPr/>
          <a:lstStyle/>
          <a:p>
            <a:fld id="{D21F87BF-C57B-449E-AD3E-1CD766119E26}" type="slidenum">
              <a:rPr lang="en-US" altLang="zh-TW" smtClean="0"/>
              <a:pPr/>
              <a:t>32</a:t>
            </a:fld>
            <a:endParaRPr lang="en-US" altLang="zh-TW"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01713"/>
          </a:xfrm>
        </p:spPr>
        <p:txBody>
          <a:bodyPr/>
          <a:lstStyle/>
          <a:p>
            <a:r>
              <a:rPr lang="en-US" altLang="zh-TW" sz="4000" b="1" smtClean="0">
                <a:solidFill>
                  <a:srgbClr val="660066"/>
                </a:solidFill>
                <a:latin typeface="新細明體" pitchFamily="18" charset="-120"/>
              </a:rPr>
              <a:t>5-2. Knight (1940)</a:t>
            </a:r>
            <a:endParaRPr lang="zh-TW" altLang="en-US" sz="4000" b="1" smtClean="0">
              <a:solidFill>
                <a:srgbClr val="660066"/>
              </a:solidFill>
              <a:latin typeface="新細明體" pitchFamily="18" charset="-120"/>
            </a:endParaRPr>
          </a:p>
        </p:txBody>
      </p:sp>
      <p:sp>
        <p:nvSpPr>
          <p:cNvPr id="3" name="Content Placeholder 2"/>
          <p:cNvSpPr>
            <a:spLocks noGrp="1"/>
          </p:cNvSpPr>
          <p:nvPr>
            <p:ph idx="1"/>
          </p:nvPr>
        </p:nvSpPr>
        <p:spPr>
          <a:xfrm>
            <a:off x="457200" y="1549400"/>
            <a:ext cx="8326438" cy="4984750"/>
          </a:xfrm>
        </p:spPr>
        <p:txBody>
          <a:bodyPr/>
          <a:lstStyle/>
          <a:p>
            <a:r>
              <a:rPr lang="zh-TW" altLang="en-US" dirty="0" smtClean="0">
                <a:latin typeface="新細明體" pitchFamily="18" charset="-120"/>
              </a:rPr>
              <a:t>他強調：經濟學家無法用理論去否定社會主義的實踐，最多只能</a:t>
            </a:r>
            <a:r>
              <a:rPr lang="zh-TW" altLang="en-US" b="1" dirty="0" smtClean="0">
                <a:latin typeface="新細明體" pitchFamily="18" charset="-120"/>
              </a:rPr>
              <a:t>訴之於實務上的困難</a:t>
            </a:r>
            <a:r>
              <a:rPr lang="zh-TW" altLang="en-US" dirty="0" smtClean="0">
                <a:latin typeface="新細明體" pitchFamily="18" charset="-120"/>
              </a:rPr>
              <a:t>：</a:t>
            </a:r>
            <a:endParaRPr lang="zh-TW" altLang="en-US" dirty="0" smtClean="0">
              <a:latin typeface="新細明體" pitchFamily="18" charset="-120"/>
            </a:endParaRPr>
          </a:p>
          <a:p>
            <a:pPr>
              <a:buNone/>
            </a:pPr>
            <a:r>
              <a:rPr lang="zh-TW" altLang="en-US" sz="2800" dirty="0" smtClean="0">
                <a:latin typeface="新細明體" pitchFamily="18" charset="-120"/>
              </a:rPr>
              <a:t>  </a:t>
            </a:r>
            <a:r>
              <a:rPr lang="en-US" altLang="zh-TW" sz="2800" dirty="0" smtClean="0">
                <a:latin typeface="新細明體" pitchFamily="18" charset="-120"/>
              </a:rPr>
              <a:t>“The </a:t>
            </a:r>
            <a:r>
              <a:rPr lang="en-US" altLang="zh-TW" sz="2800" dirty="0" smtClean="0">
                <a:latin typeface="新細明體" pitchFamily="18" charset="-120"/>
              </a:rPr>
              <a:t>problem is, in the first place, political, not economic at all; and in the second place, it is a problem of what human beings really want and/or of idea values in relation to desires.  The economist, as economist, has nothing to say about any of these questions</a:t>
            </a:r>
            <a:r>
              <a:rPr lang="en-US" altLang="zh-TW" sz="2800" dirty="0" smtClean="0">
                <a:latin typeface="新細明體" pitchFamily="18" charset="-120"/>
              </a:rPr>
              <a:t>.”</a:t>
            </a:r>
            <a:endParaRPr lang="en-US" altLang="zh-TW" sz="2800" dirty="0" smtClean="0">
              <a:latin typeface="新細明體" pitchFamily="18" charset="-120"/>
            </a:endParaRPr>
          </a:p>
        </p:txBody>
      </p:sp>
      <p:sp>
        <p:nvSpPr>
          <p:cNvPr id="23556" name="Slide Number Placeholder 3"/>
          <p:cNvSpPr>
            <a:spLocks noGrp="1"/>
          </p:cNvSpPr>
          <p:nvPr>
            <p:ph type="sldNum" sz="quarter" idx="11"/>
          </p:nvPr>
        </p:nvSpPr>
        <p:spPr>
          <a:noFill/>
        </p:spPr>
        <p:txBody>
          <a:bodyPr/>
          <a:lstStyle/>
          <a:p>
            <a:fld id="{6BFB66FD-5343-4DE8-9E90-164998E64B6B}" type="slidenum">
              <a:rPr lang="en-US" altLang="zh-TW" smtClean="0"/>
              <a:pPr/>
              <a:t>33</a:t>
            </a:fld>
            <a:endParaRPr lang="en-US" altLang="zh-TW"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563" y="487363"/>
            <a:ext cx="8229600" cy="962025"/>
          </a:xfrm>
        </p:spPr>
        <p:txBody>
          <a:bodyPr/>
          <a:lstStyle/>
          <a:p>
            <a:r>
              <a:rPr lang="en-US" altLang="zh-TW" sz="4000" b="1" dirty="0" smtClean="0">
                <a:solidFill>
                  <a:srgbClr val="660066"/>
                </a:solidFill>
                <a:latin typeface="新細明體" pitchFamily="18" charset="-120"/>
              </a:rPr>
              <a:t>5-3. </a:t>
            </a:r>
            <a:r>
              <a:rPr lang="en-US" altLang="zh-TW" sz="4000" b="1" dirty="0" err="1" smtClean="0">
                <a:solidFill>
                  <a:srgbClr val="660066"/>
                </a:solidFill>
                <a:latin typeface="新細明體" pitchFamily="18" charset="-120"/>
              </a:rPr>
              <a:t>Knigh</a:t>
            </a:r>
            <a:r>
              <a:rPr lang="zh-TW" altLang="en-US" sz="4000" b="1" dirty="0" smtClean="0">
                <a:solidFill>
                  <a:srgbClr val="660066"/>
                </a:solidFill>
                <a:latin typeface="新細明體" pitchFamily="18" charset="-120"/>
              </a:rPr>
              <a:t>的窄化經濟學</a:t>
            </a:r>
          </a:p>
        </p:txBody>
      </p:sp>
      <p:sp>
        <p:nvSpPr>
          <p:cNvPr id="3" name="Content Placeholder 2"/>
          <p:cNvSpPr>
            <a:spLocks noGrp="1"/>
          </p:cNvSpPr>
          <p:nvPr>
            <p:ph idx="1"/>
          </p:nvPr>
        </p:nvSpPr>
        <p:spPr>
          <a:xfrm>
            <a:off x="457200" y="1509713"/>
            <a:ext cx="8378825" cy="5127625"/>
          </a:xfrm>
        </p:spPr>
        <p:txBody>
          <a:bodyPr/>
          <a:lstStyle/>
          <a:p>
            <a:pPr marL="609600" indent="-609600"/>
            <a:r>
              <a:rPr lang="en-US" altLang="zh-TW" dirty="0" smtClean="0">
                <a:latin typeface="新細明體" pitchFamily="18" charset="-120"/>
              </a:rPr>
              <a:t>Knight</a:t>
            </a:r>
            <a:r>
              <a:rPr lang="zh-TW" altLang="en-US" dirty="0" smtClean="0">
                <a:latin typeface="新細明體" pitchFamily="18" charset="-120"/>
              </a:rPr>
              <a:t>將經濟學定義在邊際分析和均衡分析的範圍內，從而排除經濟學問題</a:t>
            </a:r>
            <a:r>
              <a:rPr lang="zh-TW" altLang="en-US" dirty="0" smtClean="0">
                <a:latin typeface="新細明體" pitchFamily="18" charset="-120"/>
              </a:rPr>
              <a:t>對體制</a:t>
            </a:r>
            <a:r>
              <a:rPr lang="zh-TW" altLang="en-US" dirty="0" smtClean="0">
                <a:latin typeface="新細明體" pitchFamily="18" charset="-120"/>
              </a:rPr>
              <a:t>與制度的探討</a:t>
            </a:r>
            <a:r>
              <a:rPr lang="zh-TW" altLang="en-US" dirty="0" smtClean="0">
                <a:latin typeface="新細明體" pitchFamily="18" charset="-120"/>
              </a:rPr>
              <a:t>。</a:t>
            </a:r>
            <a:r>
              <a:rPr lang="en-US" altLang="zh-TW" dirty="0" smtClean="0">
                <a:latin typeface="新細明體" pitchFamily="18" charset="-120"/>
              </a:rPr>
              <a:t>(</a:t>
            </a:r>
            <a:r>
              <a:rPr lang="en-US" altLang="zh-TW" dirty="0" err="1" smtClean="0">
                <a:latin typeface="新細明體" pitchFamily="18" charset="-120"/>
              </a:rPr>
              <a:t>Boettke</a:t>
            </a:r>
            <a:r>
              <a:rPr lang="en-US" altLang="zh-TW" dirty="0" smtClean="0">
                <a:latin typeface="新細明體" pitchFamily="18" charset="-120"/>
              </a:rPr>
              <a:t> and Vaughn , 2002)</a:t>
            </a:r>
            <a:endParaRPr lang="en-US" altLang="zh-TW" dirty="0" smtClean="0">
              <a:latin typeface="新細明體" pitchFamily="18" charset="-120"/>
            </a:endParaRPr>
          </a:p>
          <a:p>
            <a:pPr marL="609600" indent="-609600"/>
            <a:r>
              <a:rPr lang="en-US" altLang="zh-TW" dirty="0" smtClean="0">
                <a:latin typeface="新細明體" pitchFamily="18" charset="-120"/>
              </a:rPr>
              <a:t>Hayek</a:t>
            </a:r>
            <a:r>
              <a:rPr lang="zh-TW" altLang="en-US" dirty="0" smtClean="0">
                <a:latin typeface="新細明體" pitchFamily="18" charset="-120"/>
              </a:rPr>
              <a:t>受</a:t>
            </a:r>
            <a:r>
              <a:rPr lang="en-US" altLang="zh-TW" dirty="0" smtClean="0">
                <a:latin typeface="新細明體" pitchFamily="18" charset="-120"/>
              </a:rPr>
              <a:t>Knight</a:t>
            </a:r>
            <a:r>
              <a:rPr lang="zh-TW" altLang="en-US" dirty="0" smtClean="0">
                <a:latin typeface="新細明體" pitchFamily="18" charset="-120"/>
              </a:rPr>
              <a:t>的衝擊</a:t>
            </a:r>
            <a:r>
              <a:rPr lang="zh-TW" altLang="en-US" dirty="0" smtClean="0">
                <a:latin typeface="新細明體" pitchFamily="18" charset="-120"/>
              </a:rPr>
              <a:t>，開始</a:t>
            </a:r>
            <a:r>
              <a:rPr lang="zh-TW" altLang="en-US" dirty="0" smtClean="0">
                <a:latin typeface="新細明體" pitchFamily="18" charset="-120"/>
              </a:rPr>
              <a:t>思考理論與實務的分野：</a:t>
            </a:r>
            <a:endParaRPr lang="en-US" altLang="zh-TW" dirty="0" smtClean="0">
              <a:latin typeface="新細明體" pitchFamily="18" charset="-120"/>
            </a:endParaRPr>
          </a:p>
          <a:p>
            <a:pPr marL="990600" lvl="1" indent="-533400">
              <a:buClr>
                <a:srgbClr val="006600"/>
              </a:buClr>
              <a:buSzPct val="95000"/>
              <a:buFont typeface="Arial" charset="0"/>
              <a:buAutoNum type="circleNumWdWhitePlain"/>
            </a:pPr>
            <a:r>
              <a:rPr lang="zh-TW" altLang="en-US" dirty="0" smtClean="0">
                <a:latin typeface="新細明體" pitchFamily="18" charset="-120"/>
              </a:rPr>
              <a:t>社會主義的</a:t>
            </a:r>
            <a:r>
              <a:rPr lang="en-US" altLang="zh-TW" dirty="0" smtClean="0">
                <a:latin typeface="新細明體" pitchFamily="18" charset="-120"/>
              </a:rPr>
              <a:t>CPB</a:t>
            </a:r>
            <a:r>
              <a:rPr lang="zh-TW" altLang="en-US" dirty="0" smtClean="0">
                <a:latin typeface="新細明體" pitchFamily="18" charset="-120"/>
              </a:rPr>
              <a:t>真有運作能力嗎？</a:t>
            </a:r>
            <a:endParaRPr lang="en-US" altLang="zh-TW" dirty="0" smtClean="0">
              <a:latin typeface="新細明體" pitchFamily="18" charset="-120"/>
            </a:endParaRPr>
          </a:p>
          <a:p>
            <a:pPr marL="990600" lvl="1" indent="-533400">
              <a:buClr>
                <a:srgbClr val="006600"/>
              </a:buClr>
              <a:buSzPct val="95000"/>
              <a:buFont typeface="Arial" charset="0"/>
              <a:buAutoNum type="circleNumWdWhitePlain"/>
            </a:pPr>
            <a:r>
              <a:rPr lang="zh-TW" altLang="en-US" dirty="0" smtClean="0">
                <a:latin typeface="新細明體" pitchFamily="18" charset="-120"/>
              </a:rPr>
              <a:t>當</a:t>
            </a:r>
            <a:r>
              <a:rPr lang="zh-TW" altLang="en-US" dirty="0" smtClean="0">
                <a:latin typeface="新細明體" pitchFamily="18" charset="-120"/>
              </a:rPr>
              <a:t>公設建立在正確的假設時，理論與實務的差距在哪</a:t>
            </a:r>
            <a:r>
              <a:rPr lang="zh-TW" altLang="en-US" dirty="0" smtClean="0">
                <a:latin typeface="新細明體" pitchFamily="18" charset="-120"/>
              </a:rPr>
              <a:t>？</a:t>
            </a:r>
            <a:endParaRPr lang="en-US" altLang="zh-TW" dirty="0" smtClean="0">
              <a:latin typeface="新細明體" pitchFamily="18" charset="-120"/>
            </a:endParaRPr>
          </a:p>
        </p:txBody>
      </p:sp>
      <p:sp>
        <p:nvSpPr>
          <p:cNvPr id="25604" name="Slide Number Placeholder 3"/>
          <p:cNvSpPr>
            <a:spLocks noGrp="1"/>
          </p:cNvSpPr>
          <p:nvPr>
            <p:ph type="sldNum" sz="quarter" idx="11"/>
          </p:nvPr>
        </p:nvSpPr>
        <p:spPr>
          <a:noFill/>
        </p:spPr>
        <p:txBody>
          <a:bodyPr/>
          <a:lstStyle/>
          <a:p>
            <a:fld id="{4550CB2D-83F7-40D6-80CF-EF71A1FDBED6}" type="slidenum">
              <a:rPr lang="en-US" altLang="zh-TW" smtClean="0"/>
              <a:pPr/>
              <a:t>34</a:t>
            </a:fld>
            <a:endParaRPr lang="en-US" altLang="zh-TW"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457200"/>
            <a:ext cx="8229600" cy="981075"/>
          </a:xfrm>
        </p:spPr>
        <p:txBody>
          <a:bodyPr/>
          <a:lstStyle/>
          <a:p>
            <a:r>
              <a:rPr lang="en-US" altLang="zh-TW" sz="4000" b="1" dirty="0" smtClean="0">
                <a:solidFill>
                  <a:srgbClr val="660066"/>
                </a:solidFill>
                <a:latin typeface="新細明體" pitchFamily="18" charset="-120"/>
              </a:rPr>
              <a:t>6. Hayek</a:t>
            </a:r>
            <a:r>
              <a:rPr lang="zh-TW" altLang="en-US" sz="4000" b="1" dirty="0" smtClean="0">
                <a:solidFill>
                  <a:srgbClr val="660066"/>
                </a:solidFill>
                <a:latin typeface="新細明體" pitchFamily="18" charset="-120"/>
              </a:rPr>
              <a:t>的參與</a:t>
            </a:r>
            <a:r>
              <a:rPr lang="zh-TW" altLang="en-US" sz="4000" dirty="0" smtClean="0">
                <a:solidFill>
                  <a:srgbClr val="660066"/>
                </a:solidFill>
                <a:latin typeface="新細明體" pitchFamily="18" charset="-120"/>
              </a:rPr>
              <a:t>（ </a:t>
            </a:r>
            <a:r>
              <a:rPr lang="en-US" altLang="zh-TW" sz="4000" b="1" dirty="0" smtClean="0">
                <a:solidFill>
                  <a:srgbClr val="660066"/>
                </a:solidFill>
                <a:latin typeface="新細明體" pitchFamily="18" charset="-120"/>
              </a:rPr>
              <a:t>Hayek</a:t>
            </a:r>
            <a:r>
              <a:rPr lang="zh-TW" altLang="en-US" sz="4000" dirty="0" smtClean="0">
                <a:solidFill>
                  <a:srgbClr val="660066"/>
                </a:solidFill>
                <a:latin typeface="新細明體" pitchFamily="18" charset="-120"/>
              </a:rPr>
              <a:t> </a:t>
            </a:r>
            <a:r>
              <a:rPr lang="en-US" altLang="zh-TW" sz="4000" dirty="0" smtClean="0">
                <a:solidFill>
                  <a:srgbClr val="660066"/>
                </a:solidFill>
                <a:latin typeface="新細明體" pitchFamily="18" charset="-120"/>
              </a:rPr>
              <a:t>1.0 </a:t>
            </a:r>
            <a:r>
              <a:rPr lang="zh-TW" altLang="en-US" sz="4000" dirty="0" smtClean="0">
                <a:solidFill>
                  <a:srgbClr val="660066"/>
                </a:solidFill>
                <a:latin typeface="新細明體" pitchFamily="18" charset="-120"/>
              </a:rPr>
              <a:t>）</a:t>
            </a:r>
          </a:p>
        </p:txBody>
      </p:sp>
      <p:sp>
        <p:nvSpPr>
          <p:cNvPr id="17411" name="Content Placeholder 2"/>
          <p:cNvSpPr>
            <a:spLocks noGrp="1"/>
          </p:cNvSpPr>
          <p:nvPr>
            <p:ph idx="1"/>
          </p:nvPr>
        </p:nvSpPr>
        <p:spPr>
          <a:xfrm>
            <a:off x="539750" y="1611313"/>
            <a:ext cx="8291513" cy="4457700"/>
          </a:xfrm>
        </p:spPr>
        <p:txBody>
          <a:bodyPr/>
          <a:lstStyle/>
          <a:p>
            <a:pPr marL="609600" indent="-609600">
              <a:lnSpc>
                <a:spcPct val="120000"/>
              </a:lnSpc>
              <a:buSzTx/>
              <a:buFont typeface="Wingdings" pitchFamily="2" charset="2"/>
              <a:buAutoNum type="arabicParenR"/>
            </a:pPr>
            <a:r>
              <a:rPr lang="en-US" altLang="zh-TW" dirty="0" smtClean="0">
                <a:latin typeface="新細明體" pitchFamily="18" charset="-120"/>
              </a:rPr>
              <a:t>1935</a:t>
            </a:r>
            <a:r>
              <a:rPr lang="zh-TW" altLang="en-US" dirty="0" smtClean="0">
                <a:latin typeface="新細明體" pitchFamily="18" charset="-120"/>
              </a:rPr>
              <a:t>年加入</a:t>
            </a:r>
            <a:r>
              <a:rPr lang="zh-TW" altLang="en-US" dirty="0" smtClean="0">
                <a:latin typeface="新細明體" pitchFamily="18" charset="-120"/>
              </a:rPr>
              <a:t>論戰：</a:t>
            </a:r>
            <a:endParaRPr lang="en-US" altLang="zh-TW" dirty="0" smtClean="0">
              <a:latin typeface="新細明體" pitchFamily="18" charset="-120"/>
            </a:endParaRPr>
          </a:p>
          <a:p>
            <a:pPr marL="1009650" lvl="1" indent="-609600">
              <a:lnSpc>
                <a:spcPct val="120000"/>
              </a:lnSpc>
              <a:buSzTx/>
              <a:buNone/>
            </a:pPr>
            <a:r>
              <a:rPr lang="zh-TW" altLang="en-US" dirty="0" smtClean="0">
                <a:latin typeface="新細明體" pitchFamily="18" charset="-120"/>
              </a:rPr>
              <a:t> </a:t>
            </a:r>
            <a:r>
              <a:rPr lang="zh-TW" altLang="en-US" dirty="0" smtClean="0">
                <a:latin typeface="新細明體" pitchFamily="18" charset="-120"/>
              </a:rPr>
              <a:t>      一般</a:t>
            </a:r>
            <a:r>
              <a:rPr lang="zh-TW" altLang="en-US" dirty="0" smtClean="0">
                <a:latin typeface="新細明體" pitchFamily="18" charset="-120"/>
              </a:rPr>
              <a:t>均衡模型在理論上可以建立理性計算，但實際上不可能，因為涉及數以百萬條的聯立方程式組。 （</a:t>
            </a:r>
            <a:r>
              <a:rPr lang="en-US" altLang="zh-TW" dirty="0" smtClean="0">
                <a:latin typeface="新細明體" pitchFamily="18" charset="-120"/>
              </a:rPr>
              <a:t>IE</a:t>
            </a:r>
            <a:r>
              <a:rPr lang="zh-TW" altLang="en-US" dirty="0" smtClean="0">
                <a:latin typeface="新細明體" pitchFamily="18" charset="-120"/>
              </a:rPr>
              <a:t>：</a:t>
            </a:r>
            <a:r>
              <a:rPr lang="en-US" altLang="zh-TW" dirty="0" smtClean="0">
                <a:latin typeface="新細明體" pitchFamily="18" charset="-120"/>
              </a:rPr>
              <a:t>I</a:t>
            </a:r>
            <a:r>
              <a:rPr lang="zh-TW" altLang="en-US" dirty="0" smtClean="0">
                <a:latin typeface="新細明體" pitchFamily="18" charset="-120"/>
              </a:rPr>
              <a:t>、</a:t>
            </a:r>
            <a:r>
              <a:rPr lang="en-US" altLang="zh-TW" dirty="0" smtClean="0">
                <a:latin typeface="新細明體" pitchFamily="18" charset="-120"/>
              </a:rPr>
              <a:t>II</a:t>
            </a:r>
            <a:r>
              <a:rPr lang="zh-TW" altLang="en-US" dirty="0" smtClean="0">
                <a:latin typeface="新細明體" pitchFamily="18" charset="-120"/>
              </a:rPr>
              <a:t>）</a:t>
            </a:r>
            <a:endParaRPr lang="en-US" altLang="zh-TW" dirty="0" smtClean="0">
              <a:latin typeface="新細明體" pitchFamily="18" charset="-120"/>
            </a:endParaRPr>
          </a:p>
          <a:p>
            <a:pPr marL="609600" indent="-609600">
              <a:lnSpc>
                <a:spcPct val="120000"/>
              </a:lnSpc>
              <a:buSzTx/>
              <a:buFont typeface="Wingdings" pitchFamily="2" charset="2"/>
              <a:buAutoNum type="arabicParenR"/>
            </a:pPr>
            <a:r>
              <a:rPr lang="zh-TW" altLang="en-US" dirty="0" smtClean="0">
                <a:latin typeface="新細明體" pitchFamily="18" charset="-120"/>
              </a:rPr>
              <a:t>「誤入叢林」的</a:t>
            </a:r>
            <a:r>
              <a:rPr lang="en-US" altLang="zh-TW" dirty="0" smtClean="0">
                <a:latin typeface="新細明體" pitchFamily="18" charset="-120"/>
              </a:rPr>
              <a:t>Hayek </a:t>
            </a:r>
            <a:r>
              <a:rPr lang="zh-TW" altLang="en-US" dirty="0" smtClean="0">
                <a:latin typeface="新細明體" pitchFamily="18" charset="-120"/>
              </a:rPr>
              <a:t>，讓計畫論者擺脫</a:t>
            </a:r>
            <a:r>
              <a:rPr lang="en-US" altLang="zh-TW" dirty="0" err="1" smtClean="0">
                <a:latin typeface="新細明體" pitchFamily="18" charset="-120"/>
              </a:rPr>
              <a:t>Mises</a:t>
            </a:r>
            <a:r>
              <a:rPr lang="zh-TW" altLang="en-US" dirty="0" smtClean="0">
                <a:latin typeface="新細明體" pitchFamily="18" charset="-120"/>
              </a:rPr>
              <a:t>質疑的「理論不可能」，把問題轉到「實際操作的設計」。</a:t>
            </a:r>
          </a:p>
        </p:txBody>
      </p:sp>
      <p:sp>
        <p:nvSpPr>
          <p:cNvPr id="26628" name="Slide Number Placeholder 3"/>
          <p:cNvSpPr>
            <a:spLocks noGrp="1"/>
          </p:cNvSpPr>
          <p:nvPr>
            <p:ph type="sldNum" sz="quarter" idx="11"/>
          </p:nvPr>
        </p:nvSpPr>
        <p:spPr>
          <a:noFill/>
        </p:spPr>
        <p:txBody>
          <a:bodyPr/>
          <a:lstStyle/>
          <a:p>
            <a:fld id="{FC81B7D4-7EEF-403B-BC06-2691238E95EF}" type="slidenum">
              <a:rPr lang="en-US" altLang="zh-TW" smtClean="0"/>
              <a:pPr/>
              <a:t>35</a:t>
            </a:fld>
            <a:endParaRPr lang="en-US" altLang="zh-TW"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4000" b="1" dirty="0" smtClean="0">
                <a:solidFill>
                  <a:srgbClr val="660066"/>
                </a:solidFill>
              </a:rPr>
              <a:t>7. </a:t>
            </a:r>
            <a:r>
              <a:rPr lang="zh-TW" altLang="en-US" sz="4000" b="1" dirty="0" smtClean="0">
                <a:solidFill>
                  <a:srgbClr val="660066"/>
                </a:solidFill>
              </a:rPr>
              <a:t>寇斯對計畫經濟的同情</a:t>
            </a:r>
            <a:endParaRPr lang="zh-TW" altLang="en-US" sz="4000" b="1" dirty="0">
              <a:solidFill>
                <a:srgbClr val="660066"/>
              </a:solidFill>
            </a:endParaRPr>
          </a:p>
        </p:txBody>
      </p:sp>
      <p:sp>
        <p:nvSpPr>
          <p:cNvPr id="3" name="內容版面配置區 2"/>
          <p:cNvSpPr>
            <a:spLocks noGrp="1"/>
          </p:cNvSpPr>
          <p:nvPr>
            <p:ph idx="1"/>
          </p:nvPr>
        </p:nvSpPr>
        <p:spPr/>
        <p:txBody>
          <a:bodyPr/>
          <a:lstStyle/>
          <a:p>
            <a:r>
              <a:rPr lang="en-US" altLang="zh-TW" dirty="0" smtClean="0"/>
              <a:t>R. H. </a:t>
            </a:r>
            <a:r>
              <a:rPr lang="en-US" altLang="zh-TW" dirty="0" err="1" smtClean="0"/>
              <a:t>COASE.</a:t>
            </a:r>
            <a:r>
              <a:rPr lang="en-US" altLang="zh-TW" i="1" dirty="0" err="1" smtClean="0"/>
              <a:t>The</a:t>
            </a:r>
            <a:r>
              <a:rPr lang="en-US" altLang="zh-TW" i="1" dirty="0" smtClean="0"/>
              <a:t> Nature</a:t>
            </a:r>
            <a:r>
              <a:rPr lang="en-US" altLang="zh-TW" dirty="0" smtClean="0"/>
              <a:t> of the </a:t>
            </a:r>
            <a:r>
              <a:rPr lang="en-US" altLang="zh-TW" i="1" dirty="0" smtClean="0"/>
              <a:t>Firm</a:t>
            </a:r>
            <a:r>
              <a:rPr lang="en-US" altLang="zh-TW" dirty="0" smtClean="0"/>
              <a:t> (1937). </a:t>
            </a:r>
          </a:p>
          <a:p>
            <a:r>
              <a:rPr lang="zh-TW" altLang="en-US" dirty="0" smtClean="0"/>
              <a:t>提出交易成本去</a:t>
            </a:r>
            <a:r>
              <a:rPr lang="zh-TW" altLang="en-US" b="1" dirty="0" smtClean="0"/>
              <a:t> </a:t>
            </a:r>
            <a:r>
              <a:rPr lang="en-US" altLang="zh-TW" b="1" dirty="0" smtClean="0"/>
              <a:t>reconcile</a:t>
            </a:r>
            <a:r>
              <a:rPr lang="zh-TW" altLang="en-US" b="1" dirty="0" smtClean="0"/>
              <a:t> </a:t>
            </a:r>
            <a:r>
              <a:rPr lang="zh-TW" altLang="en-US" dirty="0" smtClean="0"/>
              <a:t>市場經濟與計劃經濟</a:t>
            </a:r>
            <a:endParaRPr lang="zh-TW" altLang="en-US" dirty="0"/>
          </a:p>
        </p:txBody>
      </p:sp>
      <p:sp>
        <p:nvSpPr>
          <p:cNvPr id="4" name="投影片編號版面配置區 3"/>
          <p:cNvSpPr>
            <a:spLocks noGrp="1"/>
          </p:cNvSpPr>
          <p:nvPr>
            <p:ph type="sldNum" sz="quarter" idx="11"/>
          </p:nvPr>
        </p:nvSpPr>
        <p:spPr/>
        <p:txBody>
          <a:bodyPr/>
          <a:lstStyle/>
          <a:p>
            <a:pPr>
              <a:defRPr/>
            </a:pPr>
            <a:fld id="{81B64795-1174-4DA7-B443-F9119C2FCDEC}" type="slidenum">
              <a:rPr lang="en-US" altLang="zh-TW" smtClean="0"/>
              <a:pPr>
                <a:defRPr/>
              </a:pPr>
              <a:t>36</a:t>
            </a:fld>
            <a:endParaRPr lang="en-US" altLang="zh-TW"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p:spPr>
        <p:txBody>
          <a:bodyPr/>
          <a:lstStyle/>
          <a:p>
            <a:fld id="{B9C6ED1F-0B51-4B98-A3FC-96D51249789F}" type="slidenum">
              <a:rPr lang="en-US" altLang="zh-TW" smtClean="0"/>
              <a:pPr/>
              <a:t>37</a:t>
            </a:fld>
            <a:endParaRPr lang="en-US" altLang="zh-TW" smtClean="0"/>
          </a:p>
        </p:txBody>
      </p:sp>
      <p:sp>
        <p:nvSpPr>
          <p:cNvPr id="19459" name="Rectangle 2"/>
          <p:cNvSpPr>
            <a:spLocks noGrp="1" noChangeArrowheads="1"/>
          </p:cNvSpPr>
          <p:nvPr>
            <p:ph type="title"/>
          </p:nvPr>
        </p:nvSpPr>
        <p:spPr>
          <a:xfrm>
            <a:off x="400050" y="457200"/>
            <a:ext cx="8218488" cy="746125"/>
          </a:xfrm>
        </p:spPr>
        <p:txBody>
          <a:bodyPr/>
          <a:lstStyle/>
          <a:p>
            <a:pPr eaLnBrk="1" hangingPunct="1"/>
            <a:r>
              <a:rPr lang="en-US" altLang="zh-TW" sz="4000" b="1" dirty="0" smtClean="0">
                <a:solidFill>
                  <a:srgbClr val="660066"/>
                </a:solidFill>
                <a:latin typeface="新細明體" pitchFamily="18" charset="-120"/>
              </a:rPr>
              <a:t>8. </a:t>
            </a:r>
            <a:r>
              <a:rPr lang="en-US" altLang="zh-TW" sz="4000" b="1" dirty="0" smtClean="0">
                <a:solidFill>
                  <a:srgbClr val="660066"/>
                </a:solidFill>
                <a:latin typeface="新細明體" pitchFamily="18" charset="-120"/>
              </a:rPr>
              <a:t>Lange</a:t>
            </a:r>
            <a:r>
              <a:rPr lang="zh-TW" altLang="en-US" sz="4000" b="1" dirty="0" smtClean="0">
                <a:solidFill>
                  <a:srgbClr val="660066"/>
                </a:solidFill>
                <a:latin typeface="新細明體" pitchFamily="18" charset="-120"/>
              </a:rPr>
              <a:t>的市場社會主義</a:t>
            </a:r>
          </a:p>
        </p:txBody>
      </p:sp>
      <p:sp>
        <p:nvSpPr>
          <p:cNvPr id="19460" name="Rectangle 3"/>
          <p:cNvSpPr>
            <a:spLocks noGrp="1" noChangeArrowheads="1"/>
          </p:cNvSpPr>
          <p:nvPr>
            <p:ph type="body" idx="1"/>
          </p:nvPr>
        </p:nvSpPr>
        <p:spPr>
          <a:xfrm>
            <a:off x="503238" y="1354138"/>
            <a:ext cx="8240712" cy="5129212"/>
          </a:xfrm>
        </p:spPr>
        <p:txBody>
          <a:bodyPr/>
          <a:lstStyle/>
          <a:p>
            <a:pPr marL="609600" indent="-609600" eaLnBrk="1" hangingPunct="1">
              <a:buSzTx/>
            </a:pPr>
            <a:r>
              <a:rPr lang="en-US" altLang="zh-TW" dirty="0" smtClean="0">
                <a:latin typeface="新細明體" pitchFamily="18" charset="-120"/>
              </a:rPr>
              <a:t>Lange and Taylor (1938) </a:t>
            </a:r>
            <a:r>
              <a:rPr lang="en-US" altLang="zh-TW" b="1" i="1" dirty="0" smtClean="0">
                <a:latin typeface="新細明體" pitchFamily="18" charset="-120"/>
              </a:rPr>
              <a:t>On the Economic Theory of Socialism </a:t>
            </a:r>
            <a:r>
              <a:rPr lang="zh-TW" altLang="en-US" dirty="0" smtClean="0">
                <a:latin typeface="新細明體" pitchFamily="18" charset="-120"/>
              </a:rPr>
              <a:t>提出 </a:t>
            </a:r>
            <a:r>
              <a:rPr lang="en-US" altLang="zh-TW" dirty="0" smtClean="0">
                <a:latin typeface="新細明體" pitchFamily="18" charset="-120"/>
              </a:rPr>
              <a:t>competitive solution of market socialism</a:t>
            </a:r>
            <a:r>
              <a:rPr lang="zh-TW" altLang="en-US" dirty="0" smtClean="0">
                <a:latin typeface="新細明體" pitchFamily="18" charset="-120"/>
              </a:rPr>
              <a:t>的「試誤過程」。</a:t>
            </a:r>
            <a:endParaRPr lang="en-US" altLang="zh-TW" dirty="0" smtClean="0">
              <a:latin typeface="新細明體" pitchFamily="18" charset="-120"/>
            </a:endParaRPr>
          </a:p>
          <a:p>
            <a:pPr marL="1009650" lvl="1" indent="-609600" eaLnBrk="1" hangingPunct="1">
              <a:buSzTx/>
              <a:buFont typeface="Arial" charset="0"/>
              <a:buAutoNum type="arabicParenR"/>
            </a:pPr>
            <a:r>
              <a:rPr lang="zh-TW" altLang="en-US" dirty="0" smtClean="0">
                <a:latin typeface="新細明體" pitchFamily="18" charset="-120"/>
              </a:rPr>
              <a:t>廠商均為國營，但分權</a:t>
            </a:r>
            <a:r>
              <a:rPr lang="en-US" altLang="zh-TW" dirty="0" smtClean="0">
                <a:latin typeface="新細明體" pitchFamily="18" charset="-120"/>
              </a:rPr>
              <a:t>(decentralization)</a:t>
            </a:r>
            <a:r>
              <a:rPr lang="zh-TW" altLang="en-US" dirty="0" smtClean="0">
                <a:latin typeface="新細明體" pitchFamily="18" charset="-120"/>
              </a:rPr>
              <a:t>。</a:t>
            </a:r>
            <a:endParaRPr lang="en-US" altLang="zh-TW" dirty="0" smtClean="0">
              <a:latin typeface="新細明體" pitchFamily="18" charset="-120"/>
            </a:endParaRPr>
          </a:p>
          <a:p>
            <a:pPr marL="1009650" lvl="1" indent="-609600" eaLnBrk="1" hangingPunct="1">
              <a:buSzTx/>
              <a:buFont typeface="Arial" charset="0"/>
              <a:buAutoNum type="arabicParenR"/>
            </a:pPr>
            <a:r>
              <a:rPr lang="zh-TW" altLang="en-US" dirty="0" smtClean="0">
                <a:latin typeface="新細明體" pitchFamily="18" charset="-120"/>
              </a:rPr>
              <a:t>最終消費財的價格與數量任由民間市場決定，但廠商得向</a:t>
            </a:r>
            <a:r>
              <a:rPr lang="en-US" altLang="zh-TW" dirty="0" smtClean="0">
                <a:latin typeface="新細明體" pitchFamily="18" charset="-120"/>
              </a:rPr>
              <a:t>CPB</a:t>
            </a:r>
            <a:r>
              <a:rPr lang="zh-TW" altLang="en-US" dirty="0" smtClean="0">
                <a:latin typeface="新細明體" pitchFamily="18" charset="-120"/>
              </a:rPr>
              <a:t>購買資本財。</a:t>
            </a:r>
            <a:endParaRPr lang="en-US" altLang="zh-TW" dirty="0" smtClean="0">
              <a:latin typeface="新細明體" pitchFamily="18" charset="-120"/>
            </a:endParaRPr>
          </a:p>
          <a:p>
            <a:pPr marL="1009650" lvl="1" indent="-609600" eaLnBrk="1" hangingPunct="1">
              <a:buSzTx/>
              <a:buFont typeface="Arial" charset="0"/>
              <a:buAutoNum type="arabicParenR"/>
            </a:pPr>
            <a:r>
              <a:rPr lang="en-US" altLang="zh-TW" dirty="0" smtClean="0">
                <a:latin typeface="新細明體" pitchFamily="18" charset="-120"/>
              </a:rPr>
              <a:t>CPB</a:t>
            </a:r>
            <a:r>
              <a:rPr lang="zh-TW" altLang="en-US" dirty="0" smtClean="0">
                <a:latin typeface="新細明體" pitchFamily="18" charset="-120"/>
              </a:rPr>
              <a:t>公布資本財的價格和數量，要求廠商以最低成本方式生產。</a:t>
            </a:r>
            <a:endParaRPr lang="en-US" altLang="zh-TW" dirty="0" smtClean="0">
              <a:latin typeface="新細明體" pitchFamily="18" charset="-120"/>
            </a:endParaRPr>
          </a:p>
          <a:p>
            <a:pPr marL="1009650" lvl="1" indent="-609600" eaLnBrk="1" hangingPunct="1">
              <a:buSzTx/>
              <a:buFont typeface="Arial" charset="0"/>
              <a:buAutoNum type="arabicParenR"/>
            </a:pPr>
            <a:r>
              <a:rPr lang="en-US" altLang="zh-TW" dirty="0" smtClean="0">
                <a:latin typeface="新細明體" pitchFamily="18" charset="-120"/>
              </a:rPr>
              <a:t>CPB</a:t>
            </a:r>
            <a:r>
              <a:rPr lang="zh-TW" altLang="en-US" dirty="0" smtClean="0">
                <a:latin typeface="新細明體" pitchFamily="18" charset="-120"/>
              </a:rPr>
              <a:t>根據資本財的供需調整價格和數量。</a:t>
            </a:r>
            <a:endParaRPr lang="en-US" altLang="zh-TW" dirty="0" smtClean="0">
              <a:latin typeface="新細明體" pitchFamily="18" charset="-12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8-1 </a:t>
            </a:r>
            <a:r>
              <a:rPr lang="zh-TW" altLang="en-US" sz="4000" b="1" dirty="0" smtClean="0">
                <a:solidFill>
                  <a:srgbClr val="660066"/>
                </a:solidFill>
                <a:latin typeface="新細明體" pitchFamily="18" charset="-120"/>
              </a:rPr>
              <a:t>經濟學界的共識</a:t>
            </a:r>
          </a:p>
        </p:txBody>
      </p:sp>
      <p:sp>
        <p:nvSpPr>
          <p:cNvPr id="18435" name="Content Placeholder 2"/>
          <p:cNvSpPr>
            <a:spLocks noGrp="1"/>
          </p:cNvSpPr>
          <p:nvPr>
            <p:ph idx="1"/>
          </p:nvPr>
        </p:nvSpPr>
        <p:spPr>
          <a:xfrm>
            <a:off x="466725" y="1652588"/>
            <a:ext cx="8256588" cy="4408487"/>
          </a:xfrm>
        </p:spPr>
        <p:txBody>
          <a:bodyPr/>
          <a:lstStyle/>
          <a:p>
            <a:pPr>
              <a:lnSpc>
                <a:spcPct val="120000"/>
              </a:lnSpc>
            </a:pPr>
            <a:r>
              <a:rPr lang="en-US" altLang="zh-TW" dirty="0" smtClean="0">
                <a:latin typeface="新細明體" pitchFamily="18" charset="-120"/>
              </a:rPr>
              <a:t>Lange</a:t>
            </a:r>
            <a:r>
              <a:rPr lang="zh-TW" altLang="en-US" dirty="0" smtClean="0">
                <a:latin typeface="新細明體" pitchFamily="18" charset="-120"/>
              </a:rPr>
              <a:t> 的分權設計克服了</a:t>
            </a:r>
            <a:r>
              <a:rPr lang="en-US" altLang="zh-TW" dirty="0" smtClean="0">
                <a:latin typeface="新細明體" pitchFamily="18" charset="-120"/>
              </a:rPr>
              <a:t>Hayek</a:t>
            </a:r>
            <a:r>
              <a:rPr lang="zh-TW" altLang="en-US" dirty="0" smtClean="0">
                <a:latin typeface="新細明體" pitchFamily="18" charset="-120"/>
              </a:rPr>
              <a:t>質疑的百萬條方程式的計算和</a:t>
            </a:r>
            <a:r>
              <a:rPr lang="en-US" altLang="zh-TW" dirty="0" smtClean="0">
                <a:latin typeface="新細明體" pitchFamily="18" charset="-120"/>
              </a:rPr>
              <a:t>CPB</a:t>
            </a:r>
            <a:r>
              <a:rPr lang="zh-TW" altLang="en-US" dirty="0" smtClean="0">
                <a:latin typeface="新細明體" pitchFamily="18" charset="-120"/>
              </a:rPr>
              <a:t>的資訊蒐集兩困難。</a:t>
            </a:r>
            <a:endParaRPr lang="en-US" altLang="zh-TW" dirty="0" smtClean="0">
              <a:latin typeface="新細明體" pitchFamily="18" charset="-120"/>
            </a:endParaRPr>
          </a:p>
          <a:p>
            <a:pPr>
              <a:lnSpc>
                <a:spcPct val="120000"/>
              </a:lnSpc>
            </a:pPr>
            <a:r>
              <a:rPr lang="zh-TW" altLang="en-US" dirty="0" smtClean="0">
                <a:latin typeface="新細明體" pitchFamily="18" charset="-120"/>
              </a:rPr>
              <a:t>經濟學界的共識：社會主義在理論上與實務上均可行。</a:t>
            </a:r>
          </a:p>
          <a:p>
            <a:pPr>
              <a:lnSpc>
                <a:spcPct val="120000"/>
              </a:lnSpc>
            </a:pPr>
            <a:r>
              <a:rPr lang="zh-TW" altLang="en-US" dirty="0" smtClean="0">
                <a:latin typeface="新細明體" pitchFamily="18" charset="-120"/>
              </a:rPr>
              <a:t>計畫者鞏固勝利：</a:t>
            </a:r>
            <a:endParaRPr lang="en-US" altLang="zh-TW" dirty="0" smtClean="0">
              <a:latin typeface="新細明體" pitchFamily="18" charset="-120"/>
            </a:endParaRPr>
          </a:p>
          <a:p>
            <a:pPr lvl="1">
              <a:lnSpc>
                <a:spcPct val="120000"/>
              </a:lnSpc>
            </a:pPr>
            <a:r>
              <a:rPr lang="en-US" altLang="zh-TW" dirty="0" smtClean="0">
                <a:latin typeface="新細明體" pitchFamily="18" charset="-120"/>
              </a:rPr>
              <a:t>Lerner (1944)</a:t>
            </a:r>
          </a:p>
          <a:p>
            <a:pPr lvl="1">
              <a:lnSpc>
                <a:spcPct val="120000"/>
              </a:lnSpc>
            </a:pPr>
            <a:r>
              <a:rPr lang="en-US" altLang="zh-TW" dirty="0" smtClean="0">
                <a:latin typeface="新細明體" pitchFamily="18" charset="-120"/>
              </a:rPr>
              <a:t>Bergson (1948)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p:spPr>
        <p:txBody>
          <a:bodyPr/>
          <a:lstStyle/>
          <a:p>
            <a:fld id="{345DB166-B098-4FB4-9B9D-C64EA29FDFC1}" type="slidenum">
              <a:rPr lang="en-US" altLang="zh-TW" smtClean="0"/>
              <a:pPr/>
              <a:t>39</a:t>
            </a:fld>
            <a:endParaRPr lang="en-US" altLang="zh-TW" smtClean="0"/>
          </a:p>
        </p:txBody>
      </p:sp>
      <p:sp>
        <p:nvSpPr>
          <p:cNvPr id="24579" name="Rectangle 2"/>
          <p:cNvSpPr>
            <a:spLocks noGrp="1" noChangeArrowheads="1"/>
          </p:cNvSpPr>
          <p:nvPr>
            <p:ph type="title"/>
          </p:nvPr>
        </p:nvSpPr>
        <p:spPr>
          <a:xfrm>
            <a:off x="468313" y="476250"/>
            <a:ext cx="8218487" cy="920750"/>
          </a:xfrm>
        </p:spPr>
        <p:txBody>
          <a:bodyPr/>
          <a:lstStyle/>
          <a:p>
            <a:pPr eaLnBrk="1" hangingPunct="1"/>
            <a:r>
              <a:rPr lang="en-US" altLang="zh-TW" sz="4000" b="1" dirty="0" smtClean="0">
                <a:solidFill>
                  <a:srgbClr val="660066"/>
                </a:solidFill>
                <a:latin typeface="新細明體" pitchFamily="18" charset="-120"/>
              </a:rPr>
              <a:t>9. </a:t>
            </a:r>
            <a:r>
              <a:rPr lang="en-US" altLang="zh-TW" sz="4000" b="1" dirty="0" smtClean="0">
                <a:solidFill>
                  <a:srgbClr val="660066"/>
                </a:solidFill>
                <a:latin typeface="新細明體" pitchFamily="18" charset="-120"/>
              </a:rPr>
              <a:t>Hayek</a:t>
            </a:r>
            <a:r>
              <a:rPr lang="zh-TW" altLang="en-US" sz="4000" b="1" dirty="0" smtClean="0">
                <a:solidFill>
                  <a:srgbClr val="660066"/>
                </a:solidFill>
                <a:latin typeface="新細明體" pitchFamily="18" charset="-120"/>
              </a:rPr>
              <a:t>的反辯 </a:t>
            </a:r>
            <a:r>
              <a:rPr lang="en-US" altLang="zh-TW" sz="4000" b="1" dirty="0" smtClean="0">
                <a:solidFill>
                  <a:srgbClr val="660066"/>
                </a:solidFill>
                <a:latin typeface="新細明體" pitchFamily="18" charset="-120"/>
              </a:rPr>
              <a:t>(Hayek 1.1)</a:t>
            </a:r>
          </a:p>
        </p:txBody>
      </p:sp>
      <p:sp>
        <p:nvSpPr>
          <p:cNvPr id="24580" name="Rectangle 3"/>
          <p:cNvSpPr>
            <a:spLocks noGrp="1" noChangeArrowheads="1"/>
          </p:cNvSpPr>
          <p:nvPr>
            <p:ph type="body" idx="1"/>
          </p:nvPr>
        </p:nvSpPr>
        <p:spPr>
          <a:xfrm>
            <a:off x="612775" y="1571625"/>
            <a:ext cx="8264525" cy="4787900"/>
          </a:xfrm>
        </p:spPr>
        <p:txBody>
          <a:bodyPr/>
          <a:lstStyle/>
          <a:p>
            <a:pPr marL="609600" indent="-609600" eaLnBrk="1" hangingPunct="1">
              <a:lnSpc>
                <a:spcPct val="110000"/>
              </a:lnSpc>
              <a:buSzTx/>
            </a:pPr>
            <a:r>
              <a:rPr lang="en-US" altLang="zh-TW" smtClean="0">
                <a:latin typeface="新細明體" pitchFamily="18" charset="-120"/>
              </a:rPr>
              <a:t>1937</a:t>
            </a:r>
            <a:r>
              <a:rPr lang="zh-TW" altLang="en-US" b="1" smtClean="0">
                <a:latin typeface="新細明體" pitchFamily="18" charset="-120"/>
              </a:rPr>
              <a:t>年，</a:t>
            </a:r>
            <a:r>
              <a:rPr lang="zh-TW" altLang="en-US" smtClean="0">
                <a:latin typeface="新細明體" pitchFamily="18" charset="-120"/>
              </a:rPr>
              <a:t>發表</a:t>
            </a:r>
            <a:r>
              <a:rPr lang="en-US" altLang="zh-TW" smtClean="0">
                <a:latin typeface="新細明體" pitchFamily="18" charset="-120"/>
              </a:rPr>
              <a:t>Economics and Knowledge</a:t>
            </a:r>
            <a:r>
              <a:rPr lang="zh-TW" altLang="en-US" smtClean="0">
                <a:latin typeface="新細明體" pitchFamily="18" charset="-120"/>
              </a:rPr>
              <a:t>，但論點未受理解。</a:t>
            </a:r>
            <a:endParaRPr lang="en-US" altLang="zh-TW" smtClean="0">
              <a:latin typeface="新細明體" pitchFamily="18" charset="-120"/>
            </a:endParaRPr>
          </a:p>
          <a:p>
            <a:pPr marL="609600" indent="-609600" eaLnBrk="1" hangingPunct="1">
              <a:lnSpc>
                <a:spcPct val="110000"/>
              </a:lnSpc>
              <a:buSzTx/>
            </a:pPr>
            <a:r>
              <a:rPr lang="en-US" altLang="zh-TW" smtClean="0">
                <a:latin typeface="新細明體" pitchFamily="18" charset="-120"/>
              </a:rPr>
              <a:t>1940</a:t>
            </a:r>
            <a:r>
              <a:rPr lang="zh-TW" altLang="en-US" smtClean="0">
                <a:latin typeface="新細明體" pitchFamily="18" charset="-120"/>
              </a:rPr>
              <a:t>年的新批判（</a:t>
            </a:r>
            <a:r>
              <a:rPr lang="en-US" altLang="zh-TW" smtClean="0">
                <a:latin typeface="新細明體" pitchFamily="18" charset="-120"/>
              </a:rPr>
              <a:t>IE</a:t>
            </a:r>
            <a:r>
              <a:rPr lang="zh-TW" altLang="en-US" smtClean="0">
                <a:latin typeface="新細明體" pitchFamily="18" charset="-120"/>
              </a:rPr>
              <a:t>：</a:t>
            </a:r>
            <a:r>
              <a:rPr lang="en-US" altLang="zh-TW" smtClean="0">
                <a:latin typeface="新細明體" pitchFamily="18" charset="-120"/>
              </a:rPr>
              <a:t>III</a:t>
            </a:r>
            <a:r>
              <a:rPr lang="zh-TW" altLang="en-US" smtClean="0">
                <a:latin typeface="新細明體" pitchFamily="18" charset="-120"/>
              </a:rPr>
              <a:t>），雖深刻卻反倒退（未進入知識論）：</a:t>
            </a:r>
            <a:endParaRPr lang="en-US" altLang="zh-TW"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sz="3200" smtClean="0">
                <a:latin typeface="新細明體" pitchFamily="18" charset="-120"/>
              </a:rPr>
              <a:t>CPB</a:t>
            </a:r>
            <a:r>
              <a:rPr lang="zh-TW" altLang="en-US" sz="3200" smtClean="0">
                <a:latin typeface="新細明體" pitchFamily="18" charset="-120"/>
              </a:rPr>
              <a:t>無法決定新投資的方向。</a:t>
            </a:r>
            <a:endParaRPr lang="en-US" altLang="zh-TW" sz="320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sz="3200" smtClean="0">
                <a:latin typeface="新細明體" pitchFamily="18" charset="-120"/>
              </a:rPr>
              <a:t>CPB</a:t>
            </a:r>
            <a:r>
              <a:rPr lang="zh-TW" altLang="en-US" sz="3200" smtClean="0">
                <a:latin typeface="新細明體" pitchFamily="18" charset="-120"/>
              </a:rPr>
              <a:t>無法決定工作與休閒的時間分配。</a:t>
            </a:r>
            <a:endParaRPr lang="en-US" altLang="zh-TW" sz="320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sz="3200" smtClean="0">
                <a:latin typeface="新細明體" pitchFamily="18" charset="-120"/>
              </a:rPr>
              <a:t>CPB</a:t>
            </a:r>
            <a:r>
              <a:rPr lang="zh-TW" altLang="en-US" sz="3200" smtClean="0">
                <a:latin typeface="新細明體" pitchFamily="18" charset="-120"/>
              </a:rPr>
              <a:t>無法決定私有財與公有財的比例。</a:t>
            </a:r>
            <a:endParaRPr lang="en-US" altLang="zh-TW" sz="320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sz="3200" smtClean="0">
                <a:latin typeface="新細明體" pitchFamily="18" charset="-120"/>
              </a:rPr>
              <a:t>CPB</a:t>
            </a:r>
            <a:r>
              <a:rPr lang="zh-TW" altLang="en-US" sz="3200" smtClean="0">
                <a:latin typeface="新細明體" pitchFamily="18" charset="-120"/>
              </a:rPr>
              <a:t>無法處理外貿問題。</a:t>
            </a:r>
            <a:endParaRPr lang="en-US" altLang="zh-TW" smtClean="0">
              <a:latin typeface="新細明體" pitchFamily="18"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457200"/>
            <a:ext cx="8229600" cy="1114425"/>
          </a:xfrm>
        </p:spPr>
        <p:txBody>
          <a:bodyPr/>
          <a:lstStyle/>
          <a:p>
            <a:r>
              <a:rPr lang="en-US" altLang="zh-TW" sz="4000" b="1" smtClean="0">
                <a:solidFill>
                  <a:srgbClr val="660066"/>
                </a:solidFill>
                <a:latin typeface="新細明體" pitchFamily="18" charset="-120"/>
              </a:rPr>
              <a:t>1. </a:t>
            </a:r>
            <a:r>
              <a:rPr lang="zh-TW" altLang="en-US" sz="4000" b="1" smtClean="0">
                <a:solidFill>
                  <a:srgbClr val="660066"/>
                </a:solidFill>
                <a:latin typeface="新細明體" pitchFamily="18" charset="-120"/>
              </a:rPr>
              <a:t>社會的三類問題</a:t>
            </a:r>
          </a:p>
        </p:txBody>
      </p:sp>
      <p:sp>
        <p:nvSpPr>
          <p:cNvPr id="6147" name="Content Placeholder 2"/>
          <p:cNvSpPr>
            <a:spLocks noGrp="1"/>
          </p:cNvSpPr>
          <p:nvPr>
            <p:ph idx="1"/>
          </p:nvPr>
        </p:nvSpPr>
        <p:spPr>
          <a:xfrm>
            <a:off x="574675" y="1603375"/>
            <a:ext cx="8253413" cy="4718050"/>
          </a:xfrm>
        </p:spPr>
        <p:txBody>
          <a:bodyPr/>
          <a:lstStyle/>
          <a:p>
            <a:pPr marL="609600" indent="-609600">
              <a:buClr>
                <a:srgbClr val="006600"/>
              </a:buClr>
              <a:buSzTx/>
              <a:buFont typeface="Arial" charset="0"/>
              <a:buAutoNum type="arabicParenR"/>
            </a:pPr>
            <a:r>
              <a:rPr lang="zh-TW" altLang="en-US" dirty="0" smtClean="0">
                <a:latin typeface="新細明體" pitchFamily="18" charset="-120"/>
              </a:rPr>
              <a:t>工程問題：</a:t>
            </a:r>
            <a:endParaRPr lang="en-US" altLang="zh-TW" dirty="0" smtClean="0">
              <a:latin typeface="新細明體" pitchFamily="18" charset="-120"/>
            </a:endParaRPr>
          </a:p>
          <a:p>
            <a:pPr marL="933450" lvl="1" indent="-533400">
              <a:buClr>
                <a:srgbClr val="006600"/>
              </a:buClr>
              <a:buSzTx/>
            </a:pPr>
            <a:r>
              <a:rPr lang="zh-TW" altLang="en-US" dirty="0" smtClean="0">
                <a:latin typeface="新細明體" pitchFamily="18" charset="-120"/>
              </a:rPr>
              <a:t>在市場給定的</a:t>
            </a:r>
            <a:r>
              <a:rPr lang="zh-TW" altLang="en-US" b="1" dirty="0" smtClean="0">
                <a:latin typeface="新細明體" pitchFamily="18" charset="-120"/>
              </a:rPr>
              <a:t>價格</a:t>
            </a:r>
            <a:r>
              <a:rPr lang="zh-TW" altLang="en-US" b="1" dirty="0" smtClean="0">
                <a:latin typeface="新細明體" pitchFamily="18" charset="-120"/>
              </a:rPr>
              <a:t>結構</a:t>
            </a:r>
            <a:r>
              <a:rPr lang="zh-TW" altLang="en-US" dirty="0" smtClean="0">
                <a:latin typeface="新細明體" pitchFamily="18" charset="-120"/>
              </a:rPr>
              <a:t>下</a:t>
            </a:r>
            <a:r>
              <a:rPr lang="zh-TW" altLang="en-US" dirty="0" smtClean="0">
                <a:latin typeface="新細明體" pitchFamily="18" charset="-120"/>
              </a:rPr>
              <a:t>，尋找最好的技術或最低的成本，以實現</a:t>
            </a:r>
            <a:r>
              <a:rPr lang="zh-TW" altLang="en-US" b="1" dirty="0" smtClean="0">
                <a:latin typeface="新細明體" pitchFamily="18" charset="-120"/>
              </a:rPr>
              <a:t>單一的目標</a:t>
            </a:r>
            <a:r>
              <a:rPr lang="zh-TW" altLang="en-US" dirty="0" smtClean="0">
                <a:latin typeface="新細明體" pitchFamily="18" charset="-120"/>
              </a:rPr>
              <a:t>。</a:t>
            </a:r>
            <a:endParaRPr lang="en-US" altLang="zh-TW" dirty="0" smtClean="0">
              <a:latin typeface="新細明體" pitchFamily="18" charset="-120"/>
            </a:endParaRPr>
          </a:p>
          <a:p>
            <a:pPr marL="609600" indent="-609600">
              <a:buClr>
                <a:srgbClr val="006600"/>
              </a:buClr>
              <a:buSzTx/>
              <a:buFont typeface="Arial" charset="0"/>
              <a:buAutoNum type="arabicParenR"/>
            </a:pPr>
            <a:r>
              <a:rPr lang="zh-TW" altLang="en-US" dirty="0" smtClean="0">
                <a:latin typeface="新細明體" pitchFamily="18" charset="-120"/>
              </a:rPr>
              <a:t>救災問題：</a:t>
            </a:r>
            <a:endParaRPr lang="en-US" altLang="zh-TW" dirty="0" smtClean="0">
              <a:latin typeface="新細明體" pitchFamily="18" charset="-120"/>
            </a:endParaRPr>
          </a:p>
          <a:p>
            <a:pPr marL="933450" lvl="1" indent="-533400">
              <a:buClr>
                <a:srgbClr val="006600"/>
              </a:buClr>
              <a:buSzTx/>
            </a:pPr>
            <a:r>
              <a:rPr lang="zh-TW" altLang="en-US" dirty="0" smtClean="0">
                <a:latin typeface="新細明體" pitchFamily="18" charset="-120"/>
              </a:rPr>
              <a:t>利用給定的資源和預設的</a:t>
            </a:r>
            <a:r>
              <a:rPr lang="zh-TW" altLang="en-US" dirty="0" smtClean="0">
                <a:solidFill>
                  <a:srgbClr val="FF0000"/>
                </a:solidFill>
                <a:latin typeface="新細明體" pitchFamily="18" charset="-120"/>
              </a:rPr>
              <a:t>先後秩序（或權數）</a:t>
            </a:r>
            <a:r>
              <a:rPr lang="zh-TW" altLang="en-US" dirty="0" smtClean="0">
                <a:latin typeface="新細明體" pitchFamily="18" charset="-120"/>
              </a:rPr>
              <a:t>，逐一實現各項目標。</a:t>
            </a:r>
            <a:endParaRPr lang="en-US" altLang="zh-TW" dirty="0" smtClean="0">
              <a:latin typeface="新細明體" pitchFamily="18" charset="-120"/>
            </a:endParaRPr>
          </a:p>
          <a:p>
            <a:pPr marL="609600" indent="-609600">
              <a:buClr>
                <a:srgbClr val="006600"/>
              </a:buClr>
              <a:buSzTx/>
              <a:buFont typeface="Arial" charset="0"/>
              <a:buAutoNum type="arabicParenR"/>
            </a:pPr>
            <a:r>
              <a:rPr lang="zh-TW" altLang="en-US" dirty="0" smtClean="0">
                <a:latin typeface="新細明體" pitchFamily="18" charset="-120"/>
              </a:rPr>
              <a:t>經濟問題：</a:t>
            </a:r>
            <a:endParaRPr lang="en-US" altLang="zh-TW" dirty="0" smtClean="0">
              <a:latin typeface="新細明體" pitchFamily="18" charset="-120"/>
            </a:endParaRPr>
          </a:p>
          <a:p>
            <a:pPr marL="933450" lvl="1" indent="-533400">
              <a:buClr>
                <a:srgbClr val="006600"/>
              </a:buClr>
              <a:buSzTx/>
            </a:pPr>
            <a:r>
              <a:rPr lang="zh-TW" altLang="en-US" dirty="0" smtClean="0">
                <a:latin typeface="新細明體" pitchFamily="18" charset="-120"/>
              </a:rPr>
              <a:t>設法滿足</a:t>
            </a:r>
            <a:r>
              <a:rPr lang="zh-TW" altLang="en-US" dirty="0" smtClean="0">
                <a:latin typeface="新細明體" pitchFamily="18" charset="-120"/>
              </a:rPr>
              <a:t>獨立經濟單位的</a:t>
            </a:r>
            <a:r>
              <a:rPr lang="zh-TW" altLang="en-US" dirty="0" smtClean="0">
                <a:latin typeface="新細明體" pitchFamily="18" charset="-120"/>
              </a:rPr>
              <a:t>不同目標。</a:t>
            </a:r>
          </a:p>
        </p:txBody>
      </p:sp>
      <p:sp>
        <p:nvSpPr>
          <p:cNvPr id="5124" name="Slide Number Placeholder 3"/>
          <p:cNvSpPr>
            <a:spLocks noGrp="1"/>
          </p:cNvSpPr>
          <p:nvPr>
            <p:ph type="sldNum" sz="quarter" idx="11"/>
          </p:nvPr>
        </p:nvSpPr>
        <p:spPr>
          <a:noFill/>
        </p:spPr>
        <p:txBody>
          <a:bodyPr/>
          <a:lstStyle/>
          <a:p>
            <a:fld id="{7CCE873F-A8D5-4CAE-8ADA-65D7C8A5E6C1}" type="slidenum">
              <a:rPr lang="en-US" altLang="zh-TW" smtClean="0"/>
              <a:pPr/>
              <a:t>4</a:t>
            </a:fld>
            <a:endParaRPr lang="en-US" altLang="zh-TW"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47675" y="466725"/>
            <a:ext cx="8229600" cy="1033463"/>
          </a:xfrm>
        </p:spPr>
        <p:txBody>
          <a:bodyPr/>
          <a:lstStyle/>
          <a:p>
            <a:r>
              <a:rPr lang="en-US" altLang="zh-TW" sz="4000" b="1" dirty="0" smtClean="0">
                <a:solidFill>
                  <a:srgbClr val="660066"/>
                </a:solidFill>
                <a:latin typeface="新細明體" pitchFamily="18" charset="-120"/>
              </a:rPr>
              <a:t>9-1 </a:t>
            </a:r>
            <a:r>
              <a:rPr lang="zh-TW" altLang="en-US" sz="4000" b="1" dirty="0" smtClean="0">
                <a:solidFill>
                  <a:srgbClr val="660066"/>
                </a:solidFill>
                <a:latin typeface="新細明體" pitchFamily="18" charset="-120"/>
              </a:rPr>
              <a:t>運作上衍生的問題</a:t>
            </a:r>
          </a:p>
        </p:txBody>
      </p:sp>
      <p:sp>
        <p:nvSpPr>
          <p:cNvPr id="3" name="Content Placeholder 2"/>
          <p:cNvSpPr>
            <a:spLocks noGrp="1"/>
          </p:cNvSpPr>
          <p:nvPr>
            <p:ph idx="1"/>
          </p:nvPr>
        </p:nvSpPr>
        <p:spPr>
          <a:xfrm>
            <a:off x="688975" y="1530350"/>
            <a:ext cx="8250238" cy="4941888"/>
          </a:xfrm>
        </p:spPr>
        <p:txBody>
          <a:bodyPr/>
          <a:lstStyle/>
          <a:p>
            <a:pPr marL="609600" indent="-609600">
              <a:lnSpc>
                <a:spcPct val="110000"/>
              </a:lnSpc>
            </a:pPr>
            <a:r>
              <a:rPr lang="en-US" altLang="zh-TW" dirty="0" smtClean="0">
                <a:latin typeface="新細明體" pitchFamily="18" charset="-120"/>
              </a:rPr>
              <a:t>CPB</a:t>
            </a:r>
            <a:r>
              <a:rPr lang="zh-TW" altLang="zh-TW" dirty="0" smtClean="0">
                <a:latin typeface="新細明體" pitchFamily="18" charset="-120"/>
              </a:rPr>
              <a:t>為了降低蒐集</a:t>
            </a:r>
            <a:r>
              <a:rPr lang="zh-TW" altLang="en-US" dirty="0" smtClean="0">
                <a:latin typeface="新細明體" pitchFamily="18" charset="-120"/>
              </a:rPr>
              <a:t>資訊</a:t>
            </a:r>
            <a:r>
              <a:rPr lang="zh-TW" altLang="zh-TW" dirty="0" smtClean="0">
                <a:latin typeface="新細明體" pitchFamily="18" charset="-120"/>
              </a:rPr>
              <a:t>和計算的成本，</a:t>
            </a:r>
            <a:r>
              <a:rPr lang="zh-TW" altLang="en-US" dirty="0" smtClean="0">
                <a:latin typeface="新細明體" pitchFamily="18" charset="-120"/>
              </a:rPr>
              <a:t>必將：</a:t>
            </a:r>
            <a:endParaRPr lang="en-US" altLang="zh-TW" dirty="0" smtClean="0">
              <a:latin typeface="新細明體" pitchFamily="18" charset="-120"/>
            </a:endParaRPr>
          </a:p>
          <a:p>
            <a:pPr marL="933450" lvl="1" indent="-533400">
              <a:lnSpc>
                <a:spcPct val="110000"/>
              </a:lnSpc>
              <a:buClr>
                <a:srgbClr val="006600"/>
              </a:buClr>
              <a:buSzPct val="95000"/>
              <a:buFont typeface="Arial" charset="0"/>
              <a:buAutoNum type="circleNumWdWhitePlain"/>
            </a:pPr>
            <a:r>
              <a:rPr lang="zh-TW" altLang="zh-TW" dirty="0" smtClean="0">
                <a:latin typeface="新細明體" pitchFamily="18" charset="-120"/>
              </a:rPr>
              <a:t>簡化了商品的種類和式樣</a:t>
            </a:r>
            <a:r>
              <a:rPr lang="zh-TW" altLang="en-US" dirty="0" smtClean="0">
                <a:latin typeface="新細明體" pitchFamily="18" charset="-120"/>
              </a:rPr>
              <a:t>。如：</a:t>
            </a:r>
            <a:r>
              <a:rPr lang="zh-TW" altLang="zh-TW" dirty="0" smtClean="0">
                <a:latin typeface="新細明體" pitchFamily="18" charset="-120"/>
              </a:rPr>
              <a:t>服裝只提供工作服</a:t>
            </a:r>
            <a:r>
              <a:rPr lang="zh-TW" altLang="en-US" dirty="0" smtClean="0">
                <a:latin typeface="新細明體" pitchFamily="18" charset="-120"/>
              </a:rPr>
              <a:t>、</a:t>
            </a:r>
            <a:r>
              <a:rPr lang="zh-TW" altLang="zh-TW" dirty="0" smtClean="0">
                <a:latin typeface="新細明體" pitchFamily="18" charset="-120"/>
              </a:rPr>
              <a:t>居家服、禮服三種。</a:t>
            </a:r>
            <a:endParaRPr lang="en-US" altLang="zh-TW" dirty="0" smtClean="0">
              <a:latin typeface="新細明體" pitchFamily="18" charset="-120"/>
            </a:endParaRPr>
          </a:p>
          <a:p>
            <a:pPr marL="933450" lvl="1" indent="-533400">
              <a:lnSpc>
                <a:spcPct val="110000"/>
              </a:lnSpc>
              <a:buClr>
                <a:srgbClr val="006600"/>
              </a:buClr>
              <a:buSzPct val="95000"/>
              <a:buFont typeface="Arial" charset="0"/>
              <a:buAutoNum type="circleNumWdWhitePlain"/>
            </a:pPr>
            <a:r>
              <a:rPr lang="zh-TW" altLang="zh-TW" dirty="0" smtClean="0">
                <a:latin typeface="新細明體" pitchFamily="18" charset="-120"/>
              </a:rPr>
              <a:t>不提供道德上不適宜或高管理成本的商品</a:t>
            </a:r>
            <a:r>
              <a:rPr lang="zh-TW" altLang="en-US" dirty="0" smtClean="0">
                <a:latin typeface="新細明體" pitchFamily="18" charset="-120"/>
              </a:rPr>
              <a:t>。如：</a:t>
            </a:r>
            <a:r>
              <a:rPr lang="zh-TW" altLang="zh-TW" dirty="0" smtClean="0">
                <a:latin typeface="新細明體" pitchFamily="18" charset="-120"/>
              </a:rPr>
              <a:t>化妝品或賭具等。</a:t>
            </a:r>
            <a:endParaRPr lang="en-US" altLang="zh-TW" dirty="0" smtClean="0">
              <a:latin typeface="新細明體" pitchFamily="18" charset="-120"/>
            </a:endParaRPr>
          </a:p>
          <a:p>
            <a:pPr marL="933450" lvl="1" indent="-533400">
              <a:lnSpc>
                <a:spcPct val="110000"/>
              </a:lnSpc>
              <a:buClr>
                <a:srgbClr val="006600"/>
              </a:buClr>
              <a:buSzPct val="95000"/>
              <a:buFont typeface="Arial" charset="0"/>
              <a:buAutoNum type="circleNumWdWhitePlain"/>
            </a:pPr>
            <a:r>
              <a:rPr lang="zh-TW" altLang="en-US" dirty="0" smtClean="0">
                <a:latin typeface="新細明體" pitchFamily="18" charset="-120"/>
              </a:rPr>
              <a:t>限制</a:t>
            </a:r>
            <a:r>
              <a:rPr lang="zh-TW" altLang="zh-TW" dirty="0" smtClean="0">
                <a:latin typeface="新細明體" pitchFamily="18" charset="-120"/>
              </a:rPr>
              <a:t>道德</a:t>
            </a:r>
            <a:r>
              <a:rPr lang="zh-TW" altLang="en-US" dirty="0" smtClean="0">
                <a:latin typeface="新細明體" pitchFamily="18" charset="-120"/>
              </a:rPr>
              <a:t>爭議的商品。如：</a:t>
            </a:r>
            <a:r>
              <a:rPr lang="zh-TW" altLang="zh-TW" dirty="0" smtClean="0">
                <a:latin typeface="新細明體" pitchFamily="18" charset="-120"/>
              </a:rPr>
              <a:t>限</a:t>
            </a:r>
            <a:r>
              <a:rPr lang="zh-TW" altLang="en-US" dirty="0" smtClean="0">
                <a:latin typeface="新細明體" pitchFamily="18" charset="-120"/>
              </a:rPr>
              <a:t>制</a:t>
            </a:r>
            <a:r>
              <a:rPr lang="zh-TW" altLang="zh-TW" dirty="0" smtClean="0">
                <a:latin typeface="新細明體" pitchFamily="18" charset="-120"/>
              </a:rPr>
              <a:t>香煙、酒等的每月消費量。</a:t>
            </a:r>
          </a:p>
        </p:txBody>
      </p:sp>
      <p:sp>
        <p:nvSpPr>
          <p:cNvPr id="30724" name="Slide Number Placeholder 3"/>
          <p:cNvSpPr>
            <a:spLocks noGrp="1"/>
          </p:cNvSpPr>
          <p:nvPr>
            <p:ph type="sldNum" sz="quarter" idx="11"/>
          </p:nvPr>
        </p:nvSpPr>
        <p:spPr>
          <a:noFill/>
        </p:spPr>
        <p:txBody>
          <a:bodyPr/>
          <a:lstStyle/>
          <a:p>
            <a:fld id="{F439B62B-0C4E-47A4-92C2-7E2912F6FDD9}" type="slidenum">
              <a:rPr lang="en-US" altLang="zh-TW" smtClean="0"/>
              <a:pPr/>
              <a:t>40</a:t>
            </a:fld>
            <a:endParaRPr lang="en-US" altLang="zh-TW"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457200"/>
            <a:ext cx="8229600" cy="1022350"/>
          </a:xfrm>
        </p:spPr>
        <p:txBody>
          <a:bodyPr/>
          <a:lstStyle/>
          <a:p>
            <a:r>
              <a:rPr lang="en-US" altLang="zh-TW" sz="4000" b="1" dirty="0" smtClean="0">
                <a:solidFill>
                  <a:srgbClr val="660066"/>
                </a:solidFill>
                <a:latin typeface="新細明體" pitchFamily="18" charset="-120"/>
              </a:rPr>
              <a:t>9-2 </a:t>
            </a:r>
            <a:r>
              <a:rPr lang="zh-TW" altLang="en-US" sz="4000" b="1" dirty="0" smtClean="0">
                <a:solidFill>
                  <a:srgbClr val="660066"/>
                </a:solidFill>
                <a:latin typeface="新細明體" pitchFamily="18" charset="-120"/>
              </a:rPr>
              <a:t>走向集權的威脅</a:t>
            </a:r>
          </a:p>
        </p:txBody>
      </p:sp>
      <p:sp>
        <p:nvSpPr>
          <p:cNvPr id="25603" name="Content Placeholder 2"/>
          <p:cNvSpPr>
            <a:spLocks noGrp="1"/>
          </p:cNvSpPr>
          <p:nvPr>
            <p:ph idx="1"/>
          </p:nvPr>
        </p:nvSpPr>
        <p:spPr>
          <a:xfrm>
            <a:off x="385763" y="1489075"/>
            <a:ext cx="8480425" cy="4941888"/>
          </a:xfrm>
        </p:spPr>
        <p:txBody>
          <a:bodyPr/>
          <a:lstStyle/>
          <a:p>
            <a:pPr marL="609600" indent="-609600"/>
            <a:r>
              <a:rPr lang="en-US" altLang="zh-TW" dirty="0" smtClean="0">
                <a:latin typeface="新細明體" pitchFamily="18" charset="-120"/>
              </a:rPr>
              <a:t>Hayek (1940) </a:t>
            </a:r>
            <a:r>
              <a:rPr lang="zh-TW" altLang="en-US" dirty="0" smtClean="0">
                <a:latin typeface="新細明體" pitchFamily="18" charset="-120"/>
              </a:rPr>
              <a:t>提出政治警語：</a:t>
            </a:r>
            <a:endParaRPr lang="en-US" altLang="zh-TW" dirty="0" smtClean="0">
              <a:latin typeface="新細明體" pitchFamily="18" charset="-120"/>
            </a:endParaRPr>
          </a:p>
          <a:p>
            <a:pPr marL="609600" indent="-609600">
              <a:buSzPct val="95000"/>
              <a:buFont typeface="Arial" charset="0"/>
              <a:buAutoNum type="circleNumWdWhitePlain"/>
            </a:pPr>
            <a:r>
              <a:rPr lang="zh-TW" altLang="zh-TW" sz="2800" dirty="0" smtClean="0">
                <a:latin typeface="新細明體" pitchFamily="18" charset="-120"/>
              </a:rPr>
              <a:t>處理公共財的成本較私有財低，</a:t>
            </a:r>
            <a:r>
              <a:rPr lang="en-US" altLang="zh-TW" sz="2800" dirty="0" smtClean="0">
                <a:latin typeface="新細明體" pitchFamily="18" charset="-120"/>
              </a:rPr>
              <a:t>CPB</a:t>
            </a:r>
            <a:r>
              <a:rPr lang="zh-TW" altLang="zh-TW" sz="2800" dirty="0" smtClean="0">
                <a:latin typeface="新細明體" pitchFamily="18" charset="-120"/>
              </a:rPr>
              <a:t>傾向於</a:t>
            </a:r>
            <a:r>
              <a:rPr lang="zh-TW" altLang="en-US" sz="2800" dirty="0" smtClean="0">
                <a:latin typeface="新細明體" pitchFamily="18" charset="-120"/>
              </a:rPr>
              <a:t>提供公共</a:t>
            </a:r>
            <a:r>
              <a:rPr lang="zh-TW" altLang="zh-TW" sz="2800" dirty="0" smtClean="0">
                <a:latin typeface="新細明體" pitchFamily="18" charset="-120"/>
              </a:rPr>
              <a:t>財，進</a:t>
            </a:r>
            <a:r>
              <a:rPr lang="zh-TW" altLang="en-US" sz="2800" dirty="0" smtClean="0">
                <a:latin typeface="新細明體" pitchFamily="18" charset="-120"/>
              </a:rPr>
              <a:t>而</a:t>
            </a:r>
            <a:r>
              <a:rPr lang="zh-TW" altLang="zh-TW" sz="2800" dirty="0" smtClean="0">
                <a:latin typeface="新細明體" pitchFamily="18" charset="-120"/>
              </a:rPr>
              <a:t>限制人民的選擇自由。</a:t>
            </a:r>
            <a:endParaRPr lang="zh-TW" altLang="en-US" sz="2800" dirty="0" smtClean="0">
              <a:latin typeface="新細明體" pitchFamily="18" charset="-120"/>
            </a:endParaRPr>
          </a:p>
          <a:p>
            <a:pPr marL="609600" indent="-609600">
              <a:buSzPct val="95000"/>
              <a:buFont typeface="Arial" charset="0"/>
              <a:buAutoNum type="circleNumWdWhitePlain"/>
            </a:pPr>
            <a:r>
              <a:rPr lang="en-US" altLang="zh-TW" sz="2800" dirty="0" smtClean="0">
                <a:latin typeface="新細明體" pitchFamily="18" charset="-120"/>
              </a:rPr>
              <a:t>CPB</a:t>
            </a:r>
            <a:r>
              <a:rPr lang="zh-TW" altLang="en-US" sz="2800" dirty="0" smtClean="0">
                <a:latin typeface="新細明體" pitchFamily="18" charset="-120"/>
              </a:rPr>
              <a:t>將利用誘因機制設計，驅使人們消費其計畫的消費選擇。</a:t>
            </a:r>
            <a:endParaRPr lang="en-US" altLang="zh-TW" sz="2800" dirty="0" smtClean="0">
              <a:latin typeface="新細明體" pitchFamily="18" charset="-120"/>
            </a:endParaRPr>
          </a:p>
          <a:p>
            <a:pPr marL="609600" indent="-609600">
              <a:buSzPct val="95000"/>
              <a:buFont typeface="Arial" charset="0"/>
              <a:buAutoNum type="circleNumWdWhitePlain"/>
            </a:pPr>
            <a:r>
              <a:rPr lang="en-US" altLang="zh-TW" sz="2800" dirty="0" smtClean="0">
                <a:latin typeface="新細明體" pitchFamily="18" charset="-120"/>
              </a:rPr>
              <a:t>CPB</a:t>
            </a:r>
            <a:r>
              <a:rPr lang="zh-TW" altLang="en-US" sz="2800" dirty="0" smtClean="0">
                <a:latin typeface="新細明體" pitchFamily="18" charset="-120"/>
              </a:rPr>
              <a:t>將以先</a:t>
            </a:r>
            <a:r>
              <a:rPr lang="zh-TW" altLang="zh-TW" sz="2800" dirty="0" smtClean="0">
                <a:latin typeface="新細明體" pitchFamily="18" charset="-120"/>
              </a:rPr>
              <a:t>政治力</a:t>
            </a:r>
            <a:r>
              <a:rPr lang="zh-TW" altLang="en-US" sz="2800" dirty="0" smtClean="0">
                <a:latin typeface="新細明體" pitchFamily="18" charset="-120"/>
              </a:rPr>
              <a:t>處理人們選擇的</a:t>
            </a:r>
            <a:r>
              <a:rPr lang="zh-TW" altLang="zh-TW" sz="2800" dirty="0" smtClean="0">
                <a:latin typeface="新細明體" pitchFamily="18" charset="-120"/>
              </a:rPr>
              <a:t>優先次序</a:t>
            </a:r>
            <a:r>
              <a:rPr lang="zh-TW" altLang="en-US" sz="2800" dirty="0" smtClean="0">
                <a:latin typeface="新細明體" pitchFamily="18" charset="-120"/>
              </a:rPr>
              <a:t>，並以</a:t>
            </a:r>
            <a:r>
              <a:rPr lang="zh-TW" altLang="zh-TW" sz="2800" dirty="0" smtClean="0">
                <a:latin typeface="新細明體" pitchFamily="18" charset="-120"/>
              </a:rPr>
              <a:t>避免政治力造成的無謂耗費</a:t>
            </a:r>
            <a:r>
              <a:rPr lang="zh-TW" altLang="en-US" sz="2800" dirty="0" smtClean="0">
                <a:latin typeface="新細明體" pitchFamily="18" charset="-120"/>
              </a:rPr>
              <a:t>為藉口</a:t>
            </a:r>
            <a:r>
              <a:rPr lang="zh-TW" altLang="zh-TW" sz="2800" dirty="0" smtClean="0">
                <a:latin typeface="新細明體" pitchFamily="18" charset="-120"/>
              </a:rPr>
              <a:t>，</a:t>
            </a:r>
            <a:r>
              <a:rPr lang="zh-TW" altLang="en-US" sz="2800" dirty="0" smtClean="0">
                <a:latin typeface="新細明體" pitchFamily="18" charset="-120"/>
              </a:rPr>
              <a:t>逐步</a:t>
            </a:r>
            <a:r>
              <a:rPr lang="zh-TW" altLang="zh-TW" sz="2800" dirty="0" smtClean="0">
                <a:latin typeface="新細明體" pitchFamily="18" charset="-120"/>
              </a:rPr>
              <a:t>走向集權。</a:t>
            </a:r>
            <a:endParaRPr lang="en-US" altLang="zh-TW" sz="2800" dirty="0" smtClean="0">
              <a:latin typeface="新細明體" pitchFamily="18" charset="-120"/>
            </a:endParaRPr>
          </a:p>
          <a:p>
            <a:pPr marL="609600" indent="-609600"/>
            <a:r>
              <a:rPr lang="en-US" altLang="zh-TW" dirty="0" smtClean="0">
                <a:latin typeface="新細明體" pitchFamily="18" charset="-120"/>
              </a:rPr>
              <a:t>1944</a:t>
            </a:r>
            <a:r>
              <a:rPr lang="zh-TW" altLang="en-US" dirty="0" smtClean="0">
                <a:latin typeface="新細明體" pitchFamily="18" charset="-120"/>
              </a:rPr>
              <a:t>年，出版 </a:t>
            </a:r>
            <a:r>
              <a:rPr lang="en-US" altLang="zh-TW" i="1" dirty="0" smtClean="0">
                <a:latin typeface="新細明體" pitchFamily="18" charset="-120"/>
              </a:rPr>
              <a:t>The Road to Serfdom</a:t>
            </a:r>
          </a:p>
        </p:txBody>
      </p:sp>
      <p:sp>
        <p:nvSpPr>
          <p:cNvPr id="31748" name="Slide Number Placeholder 3"/>
          <p:cNvSpPr>
            <a:spLocks noGrp="1"/>
          </p:cNvSpPr>
          <p:nvPr>
            <p:ph type="sldNum" sz="quarter" idx="11"/>
          </p:nvPr>
        </p:nvSpPr>
        <p:spPr>
          <a:noFill/>
        </p:spPr>
        <p:txBody>
          <a:bodyPr/>
          <a:lstStyle/>
          <a:p>
            <a:fld id="{6AFC3FB4-36F0-4390-8EE5-9C40A9A55EFA}" type="slidenum">
              <a:rPr lang="en-US" altLang="zh-TW" smtClean="0"/>
              <a:pPr/>
              <a:t>41</a:t>
            </a:fld>
            <a:endParaRPr lang="en-US" altLang="zh-TW"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2503" y="1532965"/>
            <a:ext cx="8229600" cy="3576918"/>
          </a:xfrm>
        </p:spPr>
        <p:txBody>
          <a:bodyPr/>
          <a:lstStyle/>
          <a:p>
            <a:pPr algn="ctr">
              <a:lnSpc>
                <a:spcPct val="200000"/>
              </a:lnSpc>
            </a:pPr>
            <a:r>
              <a:rPr lang="zh-TW" altLang="en-US" b="1" dirty="0" smtClean="0">
                <a:solidFill>
                  <a:srgbClr val="660066"/>
                </a:solidFill>
              </a:rPr>
              <a:t>四</a:t>
            </a:r>
            <a:r>
              <a:rPr lang="zh-TW" altLang="en-US" b="1" dirty="0" smtClean="0">
                <a:solidFill>
                  <a:srgbClr val="660066"/>
                </a:solidFill>
                <a:latin typeface="新細明體" pitchFamily="18" charset="-120"/>
              </a:rPr>
              <a:t>、</a:t>
            </a:r>
            <a:r>
              <a:rPr lang="en-US" altLang="zh-TW" b="1" dirty="0" smtClean="0">
                <a:solidFill>
                  <a:srgbClr val="660066"/>
                </a:solidFill>
                <a:latin typeface="新細明體" pitchFamily="18" charset="-120"/>
              </a:rPr>
              <a:t/>
            </a:r>
            <a:br>
              <a:rPr lang="en-US" altLang="zh-TW" b="1" dirty="0" smtClean="0">
                <a:solidFill>
                  <a:srgbClr val="660066"/>
                </a:solidFill>
                <a:latin typeface="新細明體" pitchFamily="18" charset="-120"/>
              </a:rPr>
            </a:br>
            <a:r>
              <a:rPr lang="zh-TW" altLang="en-US" b="1" dirty="0" smtClean="0">
                <a:solidFill>
                  <a:srgbClr val="660066"/>
                </a:solidFill>
                <a:latin typeface="新細明體" pitchFamily="18" charset="-120"/>
              </a:rPr>
              <a:t>海耶克的知識利用問題</a:t>
            </a:r>
            <a:br>
              <a:rPr lang="zh-TW" altLang="en-US" b="1" dirty="0" smtClean="0">
                <a:solidFill>
                  <a:srgbClr val="660066"/>
                </a:solidFill>
                <a:latin typeface="新細明體" pitchFamily="18" charset="-120"/>
              </a:rPr>
            </a:br>
            <a:endParaRPr lang="zh-TW" altLang="en-US" dirty="0"/>
          </a:p>
        </p:txBody>
      </p:sp>
      <p:sp>
        <p:nvSpPr>
          <p:cNvPr id="4" name="投影片編號版面配置區 3"/>
          <p:cNvSpPr>
            <a:spLocks noGrp="1"/>
          </p:cNvSpPr>
          <p:nvPr>
            <p:ph type="sldNum" sz="quarter" idx="11"/>
          </p:nvPr>
        </p:nvSpPr>
        <p:spPr/>
        <p:txBody>
          <a:bodyPr/>
          <a:lstStyle/>
          <a:p>
            <a:pPr>
              <a:defRPr/>
            </a:pPr>
            <a:fld id="{81B64795-1174-4DA7-B443-F9119C2FCDEC}" type="slidenum">
              <a:rPr lang="en-US" altLang="zh-TW" smtClean="0"/>
              <a:pPr>
                <a:defRPr/>
              </a:pPr>
              <a:t>42</a:t>
            </a:fld>
            <a:endParaRPr lang="en-US" altLang="zh-TW"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1. </a:t>
            </a:r>
            <a:r>
              <a:rPr lang="zh-TW" altLang="zh-TW" sz="4000" b="1" dirty="0" smtClean="0">
                <a:solidFill>
                  <a:srgbClr val="660066"/>
                </a:solidFill>
                <a:latin typeface="新細明體" pitchFamily="18" charset="-120"/>
              </a:rPr>
              <a:t>計量經濟學</a:t>
            </a:r>
            <a:r>
              <a:rPr lang="zh-TW" altLang="en-US" sz="4000" b="1" dirty="0" smtClean="0">
                <a:solidFill>
                  <a:srgbClr val="660066"/>
                </a:solidFill>
                <a:latin typeface="新細明體" pitchFamily="18" charset="-120"/>
              </a:rPr>
              <a:t>的發展</a:t>
            </a:r>
          </a:p>
        </p:txBody>
      </p:sp>
      <p:sp>
        <p:nvSpPr>
          <p:cNvPr id="3" name="Content Placeholder 2"/>
          <p:cNvSpPr>
            <a:spLocks noGrp="1"/>
          </p:cNvSpPr>
          <p:nvPr>
            <p:ph idx="1"/>
          </p:nvPr>
        </p:nvSpPr>
        <p:spPr>
          <a:xfrm>
            <a:off x="477838" y="1601788"/>
            <a:ext cx="8059737" cy="4244975"/>
          </a:xfrm>
        </p:spPr>
        <p:txBody>
          <a:bodyPr/>
          <a:lstStyle/>
          <a:p>
            <a:pPr>
              <a:defRPr/>
            </a:pPr>
            <a:r>
              <a:rPr lang="en-US" altLang="zh-TW" dirty="0" smtClean="0">
                <a:latin typeface="+mn-ea"/>
              </a:rPr>
              <a:t>1926</a:t>
            </a:r>
            <a:r>
              <a:rPr lang="zh-TW" altLang="zh-TW" dirty="0" smtClean="0">
                <a:latin typeface="+mn-ea"/>
              </a:rPr>
              <a:t>年，</a:t>
            </a:r>
            <a:r>
              <a:rPr lang="en-US" altLang="zh-TW" dirty="0" smtClean="0">
                <a:latin typeface="+mn-ea"/>
              </a:rPr>
              <a:t>I. Fisher </a:t>
            </a:r>
            <a:r>
              <a:rPr lang="zh-TW" altLang="en-US" dirty="0" smtClean="0">
                <a:latin typeface="+mn-ea"/>
              </a:rPr>
              <a:t>提倡</a:t>
            </a:r>
            <a:r>
              <a:rPr lang="zh-TW" altLang="zh-TW" dirty="0" smtClean="0">
                <a:latin typeface="+mn-ea"/>
              </a:rPr>
              <a:t>計量經濟學(</a:t>
            </a:r>
            <a:r>
              <a:rPr lang="en-US" altLang="zh-TW" dirty="0" smtClean="0">
                <a:latin typeface="+mn-ea"/>
              </a:rPr>
              <a:t>econometrics</a:t>
            </a:r>
            <a:r>
              <a:rPr lang="zh-TW" altLang="zh-TW" dirty="0" smtClean="0">
                <a:latin typeface="+mn-ea"/>
              </a:rPr>
              <a:t>)。</a:t>
            </a:r>
            <a:endParaRPr lang="en-US" altLang="zh-TW" dirty="0" smtClean="0">
              <a:latin typeface="+mn-ea"/>
            </a:endParaRPr>
          </a:p>
          <a:p>
            <a:pPr>
              <a:defRPr/>
            </a:pPr>
            <a:r>
              <a:rPr lang="zh-TW" altLang="en-US" dirty="0" smtClean="0">
                <a:latin typeface="+mn-ea"/>
              </a:rPr>
              <a:t>當時</a:t>
            </a:r>
            <a:r>
              <a:rPr lang="zh-TW" altLang="zh-TW" dirty="0" smtClean="0">
                <a:latin typeface="+mn-ea"/>
              </a:rPr>
              <a:t>計量經濟學</a:t>
            </a:r>
            <a:r>
              <a:rPr lang="zh-TW" altLang="en-US" dirty="0" smtClean="0">
                <a:latin typeface="+mn-ea"/>
              </a:rPr>
              <a:t>的</a:t>
            </a:r>
            <a:r>
              <a:rPr lang="zh-TW" altLang="zh-TW" dirty="0" smtClean="0">
                <a:latin typeface="+mn-ea"/>
              </a:rPr>
              <a:t>諾貝爾經濟學獎</a:t>
            </a:r>
            <a:r>
              <a:rPr lang="zh-TW" altLang="en-US" dirty="0" smtClean="0">
                <a:latin typeface="+mn-ea"/>
              </a:rPr>
              <a:t>：</a:t>
            </a:r>
            <a:endParaRPr lang="en-US" altLang="zh-TW" dirty="0" smtClean="0">
              <a:latin typeface="+mn-ea"/>
            </a:endParaRPr>
          </a:p>
          <a:p>
            <a:pPr lvl="1">
              <a:defRPr/>
            </a:pPr>
            <a:r>
              <a:rPr lang="en-US" altLang="zh-TW" dirty="0" smtClean="0">
                <a:latin typeface="+mn-ea"/>
              </a:rPr>
              <a:t>1941</a:t>
            </a:r>
            <a:r>
              <a:rPr lang="zh-TW" altLang="zh-TW" dirty="0" smtClean="0">
                <a:latin typeface="+mn-ea"/>
              </a:rPr>
              <a:t>年，</a:t>
            </a:r>
            <a:r>
              <a:rPr lang="en-US" altLang="zh-TW" dirty="0" smtClean="0">
                <a:latin typeface="+mn-ea"/>
              </a:rPr>
              <a:t>W. Leontief</a:t>
            </a:r>
          </a:p>
          <a:p>
            <a:pPr lvl="1">
              <a:defRPr/>
            </a:pPr>
            <a:r>
              <a:rPr lang="zh-TW" altLang="zh-TW" dirty="0" smtClean="0">
                <a:latin typeface="+mn-ea"/>
              </a:rPr>
              <a:t>1969年，</a:t>
            </a:r>
            <a:r>
              <a:rPr lang="en-US" altLang="zh-TW" dirty="0" smtClean="0">
                <a:latin typeface="+mn-ea"/>
              </a:rPr>
              <a:t>Frisch</a:t>
            </a:r>
            <a:r>
              <a:rPr lang="zh-TW" altLang="en-US" dirty="0" smtClean="0">
                <a:latin typeface="+mn-ea"/>
              </a:rPr>
              <a:t>和</a:t>
            </a:r>
            <a:r>
              <a:rPr lang="en-US" altLang="zh-TW" dirty="0" smtClean="0">
                <a:latin typeface="+mn-ea"/>
              </a:rPr>
              <a:t> J. Tinbergen</a:t>
            </a:r>
            <a:r>
              <a:rPr lang="zh-TW" altLang="zh-TW" dirty="0" smtClean="0">
                <a:latin typeface="+mn-ea"/>
              </a:rPr>
              <a:t>.</a:t>
            </a:r>
            <a:endParaRPr lang="en-US" altLang="zh-TW" dirty="0" smtClean="0">
              <a:latin typeface="+mn-ea"/>
            </a:endParaRPr>
          </a:p>
          <a:p>
            <a:pPr lvl="1">
              <a:defRPr/>
            </a:pPr>
            <a:r>
              <a:rPr lang="zh-TW" altLang="zh-TW" dirty="0" smtClean="0">
                <a:latin typeface="+mn-ea"/>
              </a:rPr>
              <a:t>1</a:t>
            </a:r>
            <a:r>
              <a:rPr lang="en-US" altLang="zh-TW" dirty="0" smtClean="0">
                <a:latin typeface="+mn-ea"/>
              </a:rPr>
              <a:t>975</a:t>
            </a:r>
            <a:r>
              <a:rPr lang="zh-TW" altLang="zh-TW" dirty="0" smtClean="0">
                <a:latin typeface="+mn-ea"/>
              </a:rPr>
              <a:t>年， T. C. Koopmans和 Kantorovich</a:t>
            </a:r>
            <a:endParaRPr lang="zh-TW" altLang="en-US" dirty="0">
              <a:latin typeface="+mn-ea"/>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1-1 </a:t>
            </a:r>
            <a:r>
              <a:rPr lang="en-US" altLang="zh-TW" sz="4000" b="1" dirty="0" smtClean="0">
                <a:solidFill>
                  <a:srgbClr val="660066"/>
                </a:solidFill>
                <a:latin typeface="新細明體" pitchFamily="18" charset="-120"/>
              </a:rPr>
              <a:t>Leontief</a:t>
            </a:r>
            <a:r>
              <a:rPr lang="zh-TW" altLang="en-US" sz="4000" b="1" dirty="0" smtClean="0">
                <a:solidFill>
                  <a:srgbClr val="660066"/>
                </a:solidFill>
                <a:latin typeface="新細明體" pitchFamily="18" charset="-120"/>
              </a:rPr>
              <a:t> 的投入產出表</a:t>
            </a:r>
          </a:p>
        </p:txBody>
      </p:sp>
      <p:sp>
        <p:nvSpPr>
          <p:cNvPr id="3" name="Content Placeholder 2"/>
          <p:cNvSpPr>
            <a:spLocks noGrp="1"/>
          </p:cNvSpPr>
          <p:nvPr>
            <p:ph idx="1"/>
          </p:nvPr>
        </p:nvSpPr>
        <p:spPr>
          <a:xfrm>
            <a:off x="457200" y="1652588"/>
            <a:ext cx="8316913" cy="4316412"/>
          </a:xfrm>
        </p:spPr>
        <p:txBody>
          <a:bodyPr/>
          <a:lstStyle/>
          <a:p>
            <a:pPr>
              <a:defRPr/>
            </a:pPr>
            <a:r>
              <a:rPr lang="en-US" altLang="zh-TW" dirty="0" smtClean="0">
                <a:latin typeface="+mn-ea"/>
              </a:rPr>
              <a:t>1941</a:t>
            </a:r>
            <a:r>
              <a:rPr lang="zh-TW" altLang="zh-TW" dirty="0" smtClean="0">
                <a:latin typeface="+mn-ea"/>
              </a:rPr>
              <a:t>年</a:t>
            </a:r>
            <a:r>
              <a:rPr lang="zh-TW" altLang="en-US" dirty="0" smtClean="0">
                <a:latin typeface="+mn-ea"/>
              </a:rPr>
              <a:t>，</a:t>
            </a:r>
            <a:r>
              <a:rPr lang="en-US" altLang="zh-TW" dirty="0" smtClean="0">
                <a:latin typeface="+mn-ea"/>
              </a:rPr>
              <a:t>W. Leontief</a:t>
            </a:r>
            <a:r>
              <a:rPr lang="zh-TW" altLang="en-US" dirty="0" smtClean="0">
                <a:latin typeface="+mn-ea"/>
              </a:rPr>
              <a:t> （</a:t>
            </a:r>
            <a:r>
              <a:rPr lang="en-US" altLang="zh-TW" dirty="0" smtClean="0">
                <a:latin typeface="+mn-ea"/>
              </a:rPr>
              <a:t>Nobel, 1973</a:t>
            </a:r>
            <a:r>
              <a:rPr lang="zh-TW" altLang="en-US" dirty="0" smtClean="0">
                <a:latin typeface="+mn-ea"/>
              </a:rPr>
              <a:t>）</a:t>
            </a:r>
            <a:r>
              <a:rPr lang="zh-TW" altLang="zh-TW" dirty="0" smtClean="0">
                <a:latin typeface="+mn-ea"/>
              </a:rPr>
              <a:t>出版《</a:t>
            </a:r>
            <a:r>
              <a:rPr lang="zh-TW" altLang="zh-TW" i="1" dirty="0" smtClean="0">
                <a:latin typeface="+mn-ea"/>
              </a:rPr>
              <a:t>美國經濟結構：</a:t>
            </a:r>
            <a:r>
              <a:rPr lang="en-US" altLang="zh-TW" i="1" dirty="0" smtClean="0">
                <a:latin typeface="+mn-ea"/>
              </a:rPr>
              <a:t>1919-1929</a:t>
            </a:r>
            <a:r>
              <a:rPr lang="zh-TW" altLang="zh-TW" dirty="0" smtClean="0">
                <a:latin typeface="+mn-ea"/>
              </a:rPr>
              <a:t>》</a:t>
            </a:r>
            <a:endParaRPr lang="en-US" altLang="zh-TW" dirty="0" smtClean="0">
              <a:latin typeface="+mn-ea"/>
            </a:endParaRPr>
          </a:p>
          <a:p>
            <a:pPr lvl="1">
              <a:defRPr/>
            </a:pPr>
            <a:r>
              <a:rPr lang="en-US" altLang="zh-TW" dirty="0" smtClean="0">
                <a:latin typeface="+mn-ea"/>
              </a:rPr>
              <a:t>Y</a:t>
            </a:r>
            <a:r>
              <a:rPr lang="en-US" altLang="zh-TW" baseline="-25000" dirty="0" smtClean="0">
                <a:latin typeface="+mn-ea"/>
              </a:rPr>
              <a:t>1 </a:t>
            </a:r>
            <a:r>
              <a:rPr lang="en-US" altLang="zh-TW" dirty="0" smtClean="0">
                <a:latin typeface="+mn-ea"/>
              </a:rPr>
              <a:t>= a</a:t>
            </a:r>
            <a:r>
              <a:rPr lang="en-US" altLang="zh-TW" baseline="-25000" dirty="0" smtClean="0">
                <a:latin typeface="+mn-ea"/>
              </a:rPr>
              <a:t>11</a:t>
            </a:r>
            <a:r>
              <a:rPr lang="zh-TW" altLang="zh-TW" dirty="0" smtClean="0">
                <a:latin typeface="+mn-ea"/>
              </a:rPr>
              <a:t>‧</a:t>
            </a:r>
            <a:r>
              <a:rPr lang="en-US" altLang="zh-TW" dirty="0" smtClean="0">
                <a:latin typeface="+mn-ea"/>
              </a:rPr>
              <a:t>Y</a:t>
            </a:r>
            <a:r>
              <a:rPr lang="en-US" altLang="zh-TW" baseline="-25000" dirty="0" smtClean="0">
                <a:latin typeface="+mn-ea"/>
              </a:rPr>
              <a:t>1 </a:t>
            </a:r>
            <a:r>
              <a:rPr lang="en-US" altLang="zh-TW" dirty="0" smtClean="0">
                <a:latin typeface="+mn-ea"/>
              </a:rPr>
              <a:t>+ a</a:t>
            </a:r>
            <a:r>
              <a:rPr lang="en-US" altLang="zh-TW" baseline="-25000" dirty="0" smtClean="0">
                <a:latin typeface="+mn-ea"/>
              </a:rPr>
              <a:t>12</a:t>
            </a:r>
            <a:r>
              <a:rPr lang="zh-TW" altLang="zh-TW" dirty="0" smtClean="0">
                <a:latin typeface="+mn-ea"/>
              </a:rPr>
              <a:t>‧</a:t>
            </a:r>
            <a:r>
              <a:rPr lang="en-US" altLang="zh-TW" dirty="0" smtClean="0">
                <a:latin typeface="+mn-ea"/>
              </a:rPr>
              <a:t>Y</a:t>
            </a:r>
            <a:r>
              <a:rPr lang="en-US" altLang="zh-TW" baseline="-25000" dirty="0" smtClean="0">
                <a:latin typeface="+mn-ea"/>
              </a:rPr>
              <a:t>2 </a:t>
            </a:r>
            <a:r>
              <a:rPr lang="en-US" altLang="zh-TW" dirty="0" smtClean="0">
                <a:latin typeface="+mn-ea"/>
              </a:rPr>
              <a:t>+C</a:t>
            </a:r>
            <a:r>
              <a:rPr lang="en-US" altLang="zh-TW" baseline="-25000" dirty="0" smtClean="0">
                <a:latin typeface="+mn-ea"/>
              </a:rPr>
              <a:t>1</a:t>
            </a:r>
            <a:endParaRPr lang="zh-TW" altLang="zh-TW" dirty="0" smtClean="0">
              <a:latin typeface="+mn-ea"/>
            </a:endParaRPr>
          </a:p>
          <a:p>
            <a:pPr lvl="1">
              <a:defRPr/>
            </a:pPr>
            <a:r>
              <a:rPr lang="en-US" altLang="zh-TW" dirty="0" smtClean="0">
                <a:latin typeface="+mn-ea"/>
              </a:rPr>
              <a:t>Y</a:t>
            </a:r>
            <a:r>
              <a:rPr lang="en-US" altLang="zh-TW" baseline="-25000" dirty="0" smtClean="0">
                <a:latin typeface="+mn-ea"/>
              </a:rPr>
              <a:t>2</a:t>
            </a:r>
            <a:r>
              <a:rPr lang="en-US" altLang="zh-TW" dirty="0" smtClean="0">
                <a:latin typeface="+mn-ea"/>
              </a:rPr>
              <a:t> = a</a:t>
            </a:r>
            <a:r>
              <a:rPr lang="en-US" altLang="zh-TW" baseline="-25000" dirty="0" smtClean="0">
                <a:latin typeface="+mn-ea"/>
              </a:rPr>
              <a:t>21</a:t>
            </a:r>
            <a:r>
              <a:rPr lang="zh-TW" altLang="zh-TW" dirty="0" smtClean="0">
                <a:latin typeface="+mn-ea"/>
              </a:rPr>
              <a:t>‧</a:t>
            </a:r>
            <a:r>
              <a:rPr lang="en-US" altLang="zh-TW" dirty="0" smtClean="0">
                <a:latin typeface="+mn-ea"/>
              </a:rPr>
              <a:t>Y</a:t>
            </a:r>
            <a:r>
              <a:rPr lang="en-US" altLang="zh-TW" baseline="-25000" dirty="0" smtClean="0">
                <a:latin typeface="+mn-ea"/>
              </a:rPr>
              <a:t>1 </a:t>
            </a:r>
            <a:r>
              <a:rPr lang="en-US" altLang="zh-TW" dirty="0" smtClean="0">
                <a:latin typeface="+mn-ea"/>
              </a:rPr>
              <a:t>+ a</a:t>
            </a:r>
            <a:r>
              <a:rPr lang="en-US" altLang="zh-TW" baseline="-25000" dirty="0" smtClean="0">
                <a:latin typeface="+mn-ea"/>
              </a:rPr>
              <a:t>22</a:t>
            </a:r>
            <a:r>
              <a:rPr lang="zh-TW" altLang="zh-TW" dirty="0" smtClean="0">
                <a:latin typeface="+mn-ea"/>
              </a:rPr>
              <a:t>‧</a:t>
            </a:r>
            <a:r>
              <a:rPr lang="en-US" altLang="zh-TW" dirty="0" smtClean="0">
                <a:latin typeface="+mn-ea"/>
              </a:rPr>
              <a:t>Y</a:t>
            </a:r>
            <a:r>
              <a:rPr lang="en-US" altLang="zh-TW" baseline="-25000" dirty="0" smtClean="0">
                <a:latin typeface="+mn-ea"/>
              </a:rPr>
              <a:t>2 </a:t>
            </a:r>
            <a:r>
              <a:rPr lang="en-US" altLang="zh-TW" dirty="0" smtClean="0">
                <a:latin typeface="+mn-ea"/>
              </a:rPr>
              <a:t>+C</a:t>
            </a:r>
            <a:r>
              <a:rPr lang="en-US" altLang="zh-TW" baseline="-25000" dirty="0" smtClean="0">
                <a:latin typeface="+mn-ea"/>
              </a:rPr>
              <a:t>2</a:t>
            </a:r>
          </a:p>
          <a:p>
            <a:pPr>
              <a:defRPr/>
            </a:pPr>
            <a:r>
              <a:rPr lang="en-US" altLang="zh-TW" dirty="0" smtClean="0">
                <a:latin typeface="+mn-ea"/>
              </a:rPr>
              <a:t>CPB</a:t>
            </a:r>
            <a:r>
              <a:rPr lang="zh-TW" altLang="zh-TW" dirty="0" smtClean="0">
                <a:latin typeface="+mn-ea"/>
              </a:rPr>
              <a:t>只要擁有各產業部門的生產技術情報和消費需要的估計量，就能利用投入產出模型推算各產業部門必須生產的數量。</a:t>
            </a:r>
          </a:p>
          <a:p>
            <a:pPr>
              <a:buFont typeface="Wingdings" pitchFamily="2" charset="2"/>
              <a:buNone/>
              <a:defRPr/>
            </a:pPr>
            <a:endParaRPr lang="zh-TW" altLang="en-US" dirty="0">
              <a:latin typeface="+mn-ea"/>
            </a:endParaRPr>
          </a:p>
        </p:txBody>
      </p:sp>
      <p:sp>
        <p:nvSpPr>
          <p:cNvPr id="33796" name="Slide Number Placeholder 3"/>
          <p:cNvSpPr>
            <a:spLocks noGrp="1"/>
          </p:cNvSpPr>
          <p:nvPr>
            <p:ph type="sldNum" sz="quarter" idx="11"/>
          </p:nvPr>
        </p:nvSpPr>
        <p:spPr>
          <a:noFill/>
        </p:spPr>
        <p:txBody>
          <a:bodyPr/>
          <a:lstStyle/>
          <a:p>
            <a:fld id="{7C10019C-1F29-4CA4-9614-F75BEA2DE87A}" type="slidenum">
              <a:rPr lang="en-US" altLang="zh-TW" smtClean="0"/>
              <a:pPr/>
              <a:t>44</a:t>
            </a:fld>
            <a:endParaRPr lang="en-US" altLang="zh-TW"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1-2 </a:t>
            </a:r>
            <a:r>
              <a:rPr lang="zh-TW" altLang="zh-TW" sz="4000" b="1" dirty="0" smtClean="0">
                <a:solidFill>
                  <a:srgbClr val="660066"/>
                </a:solidFill>
                <a:latin typeface="新細明體" pitchFamily="18" charset="-120"/>
              </a:rPr>
              <a:t>電子計算機</a:t>
            </a:r>
            <a:endParaRPr lang="zh-TW" altLang="en-US" sz="4000" b="1" dirty="0" smtClean="0">
              <a:solidFill>
                <a:srgbClr val="660066"/>
              </a:solidFill>
              <a:latin typeface="新細明體" pitchFamily="18" charset="-120"/>
            </a:endParaRPr>
          </a:p>
        </p:txBody>
      </p:sp>
      <p:sp>
        <p:nvSpPr>
          <p:cNvPr id="3" name="Content Placeholder 2"/>
          <p:cNvSpPr>
            <a:spLocks noGrp="1"/>
          </p:cNvSpPr>
          <p:nvPr>
            <p:ph idx="1"/>
          </p:nvPr>
        </p:nvSpPr>
        <p:spPr>
          <a:xfrm>
            <a:off x="457200" y="1652588"/>
            <a:ext cx="8388350" cy="4932362"/>
          </a:xfrm>
        </p:spPr>
        <p:txBody>
          <a:bodyPr/>
          <a:lstStyle/>
          <a:p>
            <a:pPr>
              <a:defRPr/>
            </a:pPr>
            <a:r>
              <a:rPr lang="en-US" altLang="zh-TW" dirty="0" smtClean="0">
                <a:latin typeface="+mn-ea"/>
              </a:rPr>
              <a:t>1937</a:t>
            </a:r>
            <a:r>
              <a:rPr lang="zh-TW" altLang="zh-TW" dirty="0" smtClean="0">
                <a:latin typeface="+mn-ea"/>
              </a:rPr>
              <a:t>年</a:t>
            </a:r>
            <a:r>
              <a:rPr lang="zh-TW" altLang="en-US" dirty="0" smtClean="0">
                <a:latin typeface="+mn-ea"/>
              </a:rPr>
              <a:t>，</a:t>
            </a:r>
            <a:r>
              <a:rPr lang="zh-TW" altLang="zh-TW" dirty="0" smtClean="0">
                <a:latin typeface="+mn-ea"/>
              </a:rPr>
              <a:t>機械式計算器解偏微分方程組。</a:t>
            </a:r>
            <a:endParaRPr lang="en-US" altLang="zh-TW" dirty="0" smtClean="0">
              <a:latin typeface="+mn-ea"/>
            </a:endParaRPr>
          </a:p>
          <a:p>
            <a:pPr>
              <a:defRPr/>
            </a:pPr>
            <a:r>
              <a:rPr lang="en-US" altLang="zh-TW" dirty="0" smtClean="0">
                <a:latin typeface="+mn-ea"/>
              </a:rPr>
              <a:t>1941</a:t>
            </a:r>
            <a:r>
              <a:rPr lang="zh-TW" altLang="zh-TW" dirty="0" smtClean="0">
                <a:latin typeface="+mn-ea"/>
              </a:rPr>
              <a:t>年</a:t>
            </a:r>
            <a:r>
              <a:rPr lang="zh-TW" altLang="en-US" dirty="0" smtClean="0">
                <a:latin typeface="+mn-ea"/>
              </a:rPr>
              <a:t>，</a:t>
            </a:r>
            <a:r>
              <a:rPr lang="zh-TW" altLang="zh-TW" dirty="0" smtClean="0">
                <a:latin typeface="+mn-ea"/>
              </a:rPr>
              <a:t>計算器處理</a:t>
            </a:r>
            <a:r>
              <a:rPr lang="en-US" altLang="zh-TW" dirty="0" smtClean="0">
                <a:latin typeface="+mn-ea"/>
              </a:rPr>
              <a:t>29</a:t>
            </a:r>
            <a:r>
              <a:rPr lang="zh-TW" altLang="zh-TW" dirty="0" smtClean="0">
                <a:latin typeface="+mn-ea"/>
              </a:rPr>
              <a:t>條聯立方程式的求解問題。</a:t>
            </a:r>
            <a:endParaRPr lang="en-US" altLang="zh-TW" dirty="0" smtClean="0">
              <a:latin typeface="+mn-ea"/>
            </a:endParaRPr>
          </a:p>
          <a:p>
            <a:pPr>
              <a:defRPr/>
            </a:pPr>
            <a:r>
              <a:rPr lang="en-US" altLang="zh-TW" dirty="0" smtClean="0">
                <a:latin typeface="+mn-ea"/>
              </a:rPr>
              <a:t>1946</a:t>
            </a:r>
            <a:r>
              <a:rPr lang="zh-TW" altLang="zh-TW" dirty="0" smtClean="0">
                <a:latin typeface="+mn-ea"/>
              </a:rPr>
              <a:t>年，第一代電子計算機</a:t>
            </a:r>
            <a:r>
              <a:rPr lang="en-US" altLang="zh-TW" dirty="0" smtClean="0">
                <a:latin typeface="+mn-ea"/>
              </a:rPr>
              <a:t> ENIAC </a:t>
            </a:r>
            <a:r>
              <a:rPr lang="zh-TW" altLang="zh-TW" dirty="0" smtClean="0">
                <a:latin typeface="+mn-ea"/>
              </a:rPr>
              <a:t>（</a:t>
            </a:r>
            <a:r>
              <a:rPr lang="en-US" altLang="zh-TW" dirty="0" smtClean="0">
                <a:latin typeface="+mn-ea"/>
              </a:rPr>
              <a:t>the Electronic Numerical Integrator and Computer</a:t>
            </a:r>
            <a:r>
              <a:rPr lang="zh-TW" altLang="zh-TW" dirty="0" smtClean="0">
                <a:latin typeface="+mn-ea"/>
              </a:rPr>
              <a:t>）出現，</a:t>
            </a:r>
            <a:r>
              <a:rPr lang="zh-TW" altLang="en-US" dirty="0" smtClean="0">
                <a:latin typeface="+mn-ea"/>
              </a:rPr>
              <a:t>較</a:t>
            </a:r>
            <a:r>
              <a:rPr lang="zh-TW" altLang="zh-TW" dirty="0" smtClean="0">
                <a:latin typeface="+mn-ea"/>
              </a:rPr>
              <a:t>機械式計算器</a:t>
            </a:r>
            <a:r>
              <a:rPr lang="zh-TW" altLang="en-US" dirty="0" smtClean="0">
                <a:latin typeface="+mn-ea"/>
              </a:rPr>
              <a:t>的</a:t>
            </a:r>
            <a:r>
              <a:rPr lang="zh-TW" altLang="zh-TW" dirty="0" smtClean="0">
                <a:latin typeface="+mn-ea"/>
              </a:rPr>
              <a:t>速度快 </a:t>
            </a:r>
            <a:r>
              <a:rPr lang="en-US" altLang="zh-TW" dirty="0" smtClean="0">
                <a:latin typeface="+mn-ea"/>
              </a:rPr>
              <a:t>7000</a:t>
            </a:r>
            <a:r>
              <a:rPr lang="zh-TW" altLang="zh-TW" dirty="0" smtClean="0">
                <a:latin typeface="+mn-ea"/>
              </a:rPr>
              <a:t>倍</a:t>
            </a:r>
            <a:r>
              <a:rPr lang="zh-TW" altLang="en-US" dirty="0" smtClean="0">
                <a:latin typeface="+mn-ea"/>
              </a:rPr>
              <a:t>。</a:t>
            </a:r>
            <a:endParaRPr lang="en-US" altLang="zh-TW" dirty="0" smtClean="0">
              <a:latin typeface="+mn-ea"/>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1-3 </a:t>
            </a:r>
            <a:r>
              <a:rPr lang="zh-TW" altLang="en-US" sz="4000" b="1" dirty="0" smtClean="0">
                <a:solidFill>
                  <a:srgbClr val="660066"/>
                </a:solidFill>
                <a:latin typeface="新細明體" pitchFamily="18" charset="-120"/>
              </a:rPr>
              <a:t>線性規劃</a:t>
            </a:r>
          </a:p>
        </p:txBody>
      </p:sp>
      <p:sp>
        <p:nvSpPr>
          <p:cNvPr id="3" name="Content Placeholder 2"/>
          <p:cNvSpPr>
            <a:spLocks noGrp="1"/>
          </p:cNvSpPr>
          <p:nvPr>
            <p:ph idx="1"/>
          </p:nvPr>
        </p:nvSpPr>
        <p:spPr>
          <a:xfrm>
            <a:off x="457200" y="1652588"/>
            <a:ext cx="8388350" cy="4932362"/>
          </a:xfrm>
        </p:spPr>
        <p:txBody>
          <a:bodyPr/>
          <a:lstStyle/>
          <a:p>
            <a:pPr>
              <a:defRPr/>
            </a:pPr>
            <a:r>
              <a:rPr lang="en-US" altLang="zh-TW" dirty="0" smtClean="0">
                <a:latin typeface="+mn-ea"/>
              </a:rPr>
              <a:t>1940</a:t>
            </a:r>
            <a:r>
              <a:rPr lang="zh-TW" altLang="zh-TW" dirty="0" smtClean="0">
                <a:latin typeface="+mn-ea"/>
              </a:rPr>
              <a:t>年代</a:t>
            </a:r>
            <a:r>
              <a:rPr lang="zh-TW" altLang="en-US" dirty="0" smtClean="0">
                <a:latin typeface="+mn-ea"/>
              </a:rPr>
              <a:t>，</a:t>
            </a:r>
            <a:r>
              <a:rPr lang="zh-TW" altLang="zh-TW" dirty="0" smtClean="0">
                <a:latin typeface="+mn-ea"/>
              </a:rPr>
              <a:t>線性規劃開始發展</a:t>
            </a:r>
            <a:r>
              <a:rPr lang="zh-TW" altLang="en-US" dirty="0" smtClean="0">
                <a:latin typeface="+mn-ea"/>
              </a:rPr>
              <a:t>，以</a:t>
            </a:r>
            <a:r>
              <a:rPr lang="zh-TW" altLang="zh-TW" dirty="0" smtClean="0">
                <a:latin typeface="+mn-ea"/>
              </a:rPr>
              <a:t>解決戰爭時期要動員全國資源的複雜</a:t>
            </a:r>
            <a:r>
              <a:rPr lang="zh-TW" altLang="en-US" dirty="0" smtClean="0">
                <a:latin typeface="+mn-ea"/>
              </a:rPr>
              <a:t>。</a:t>
            </a:r>
            <a:endParaRPr lang="en-US" altLang="zh-TW" dirty="0" smtClean="0">
              <a:latin typeface="+mn-ea"/>
            </a:endParaRPr>
          </a:p>
          <a:p>
            <a:pPr>
              <a:defRPr/>
            </a:pPr>
            <a:r>
              <a:rPr lang="zh-TW" altLang="zh-TW" dirty="0" smtClean="0">
                <a:latin typeface="+mn-ea"/>
              </a:rPr>
              <a:t>1947年</a:t>
            </a:r>
            <a:r>
              <a:rPr lang="zh-TW" altLang="en-US" dirty="0" smtClean="0">
                <a:latin typeface="+mn-ea"/>
              </a:rPr>
              <a:t>，</a:t>
            </a:r>
            <a:r>
              <a:rPr lang="zh-TW" altLang="zh-TW" dirty="0" smtClean="0">
                <a:latin typeface="+mn-ea"/>
              </a:rPr>
              <a:t>發明</a:t>
            </a:r>
            <a:r>
              <a:rPr lang="en-US" altLang="zh-TW" dirty="0" smtClean="0">
                <a:latin typeface="+mn-ea"/>
              </a:rPr>
              <a:t>simplex method </a:t>
            </a:r>
            <a:r>
              <a:rPr lang="zh-TW" altLang="zh-TW" dirty="0" smtClean="0">
                <a:latin typeface="+mn-ea"/>
              </a:rPr>
              <a:t>。</a:t>
            </a:r>
            <a:endParaRPr lang="en-US" altLang="zh-TW" dirty="0" smtClean="0">
              <a:latin typeface="+mn-ea"/>
            </a:endParaRPr>
          </a:p>
          <a:p>
            <a:pPr>
              <a:defRPr/>
            </a:pPr>
            <a:r>
              <a:rPr lang="zh-TW" altLang="zh-TW" dirty="0" smtClean="0">
                <a:latin typeface="+mn-ea"/>
              </a:rPr>
              <a:t>Kantorovich</a:t>
            </a:r>
            <a:r>
              <a:rPr lang="zh-TW" altLang="en-US" b="1" dirty="0" smtClean="0">
                <a:solidFill>
                  <a:srgbClr val="660066"/>
                </a:solidFill>
                <a:latin typeface="+mn-ea"/>
              </a:rPr>
              <a:t>的證詞</a:t>
            </a:r>
            <a:r>
              <a:rPr lang="en-US" altLang="zh-TW" b="1" dirty="0" smtClean="0">
                <a:solidFill>
                  <a:srgbClr val="660066"/>
                </a:solidFill>
                <a:latin typeface="+mn-ea"/>
              </a:rPr>
              <a:t>:</a:t>
            </a:r>
          </a:p>
          <a:p>
            <a:pPr lvl="1">
              <a:defRPr/>
            </a:pPr>
            <a:r>
              <a:rPr lang="zh-TW" altLang="en-US" b="1" dirty="0" smtClean="0">
                <a:solidFill>
                  <a:srgbClr val="660066"/>
                </a:solidFill>
                <a:latin typeface="+mn-ea"/>
              </a:rPr>
              <a:t>他</a:t>
            </a:r>
            <a:r>
              <a:rPr lang="zh-TW" altLang="zh-TW" dirty="0" smtClean="0">
                <a:latin typeface="+mn-ea"/>
              </a:rPr>
              <a:t>在自傳中說到：“1950年代中葉，蘇聯對於改進經濟計劃之控制技術極感興趣，因為此時利用數學方法和電子計算的研究環境已相當進步。”</a:t>
            </a:r>
            <a:endParaRPr lang="zh-TW" altLang="en-US" dirty="0" smtClean="0">
              <a:latin typeface="+mn-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57200"/>
            <a:ext cx="8229600" cy="1031875"/>
          </a:xfrm>
        </p:spPr>
        <p:txBody>
          <a:bodyPr/>
          <a:lstStyle/>
          <a:p>
            <a:r>
              <a:rPr lang="en-US" altLang="zh-TW" sz="4000" b="1" dirty="0" smtClean="0">
                <a:solidFill>
                  <a:srgbClr val="660066"/>
                </a:solidFill>
                <a:latin typeface="新細明體" pitchFamily="18" charset="-120"/>
              </a:rPr>
              <a:t>2. </a:t>
            </a:r>
            <a:r>
              <a:rPr lang="en-US" altLang="zh-TW" sz="4000" b="1" dirty="0" smtClean="0">
                <a:solidFill>
                  <a:srgbClr val="660066"/>
                </a:solidFill>
                <a:latin typeface="新細明體" pitchFamily="18" charset="-120"/>
              </a:rPr>
              <a:t>Hayek</a:t>
            </a:r>
            <a:r>
              <a:rPr lang="zh-TW" altLang="en-US" sz="4000" b="1" dirty="0" smtClean="0">
                <a:solidFill>
                  <a:srgbClr val="660066"/>
                </a:solidFill>
                <a:latin typeface="新細明體" pitchFamily="18" charset="-120"/>
              </a:rPr>
              <a:t>的知識論（ </a:t>
            </a:r>
            <a:r>
              <a:rPr lang="en-US" altLang="zh-TW" sz="4000" b="1" dirty="0" smtClean="0">
                <a:solidFill>
                  <a:srgbClr val="660066"/>
                </a:solidFill>
                <a:latin typeface="新細明體" pitchFamily="18" charset="-120"/>
              </a:rPr>
              <a:t>Hayek </a:t>
            </a:r>
            <a:r>
              <a:rPr lang="zh-TW" altLang="en-US" sz="4000" b="1" dirty="0" smtClean="0">
                <a:solidFill>
                  <a:srgbClr val="660066"/>
                </a:solidFill>
                <a:latin typeface="新細明體" pitchFamily="18" charset="-120"/>
              </a:rPr>
              <a:t> </a:t>
            </a:r>
            <a:r>
              <a:rPr lang="en-US" altLang="zh-TW" sz="4000" b="1" dirty="0" smtClean="0">
                <a:solidFill>
                  <a:srgbClr val="660066"/>
                </a:solidFill>
                <a:latin typeface="新細明體" pitchFamily="18" charset="-120"/>
              </a:rPr>
              <a:t>2.0</a:t>
            </a:r>
            <a:r>
              <a:rPr lang="zh-TW" altLang="en-US" sz="4000" b="1" dirty="0" smtClean="0">
                <a:solidFill>
                  <a:srgbClr val="660066"/>
                </a:solidFill>
                <a:latin typeface="新細明體" pitchFamily="18" charset="-120"/>
              </a:rPr>
              <a:t>）</a:t>
            </a:r>
          </a:p>
        </p:txBody>
      </p:sp>
      <p:sp>
        <p:nvSpPr>
          <p:cNvPr id="26627" name="Content Placeholder 2"/>
          <p:cNvSpPr>
            <a:spLocks noGrp="1"/>
          </p:cNvSpPr>
          <p:nvPr>
            <p:ph idx="1"/>
          </p:nvPr>
        </p:nvSpPr>
        <p:spPr>
          <a:xfrm>
            <a:off x="457200" y="1603375"/>
            <a:ext cx="8229600" cy="4264025"/>
          </a:xfrm>
        </p:spPr>
        <p:txBody>
          <a:bodyPr/>
          <a:lstStyle/>
          <a:p>
            <a:pPr>
              <a:lnSpc>
                <a:spcPct val="130000"/>
              </a:lnSpc>
            </a:pPr>
            <a:r>
              <a:rPr lang="zh-TW" altLang="en-US" smtClean="0">
                <a:latin typeface="新細明體" pitchFamily="18" charset="-120"/>
              </a:rPr>
              <a:t>論戰前，</a:t>
            </a:r>
            <a:r>
              <a:rPr lang="en-US" altLang="zh-TW" smtClean="0">
                <a:latin typeface="新細明體" pitchFamily="18" charset="-120"/>
              </a:rPr>
              <a:t>Hayek</a:t>
            </a:r>
            <a:r>
              <a:rPr lang="zh-TW" altLang="en-US" smtClean="0">
                <a:latin typeface="新細明體" pitchFamily="18" charset="-120"/>
              </a:rPr>
              <a:t>尚未區分奧派與新古典的差異，以為都是邊際分析派，僅看到效用的主觀問題（社會福利函數）和計算問題。</a:t>
            </a:r>
            <a:endParaRPr lang="en-US" altLang="zh-TW" smtClean="0">
              <a:latin typeface="新細明體" pitchFamily="18" charset="-120"/>
            </a:endParaRPr>
          </a:p>
          <a:p>
            <a:pPr>
              <a:lnSpc>
                <a:spcPct val="130000"/>
              </a:lnSpc>
            </a:pPr>
            <a:r>
              <a:rPr lang="en-US" altLang="zh-TW" smtClean="0">
                <a:latin typeface="新細明體" pitchFamily="18" charset="-120"/>
              </a:rPr>
              <a:t>1945</a:t>
            </a:r>
            <a:r>
              <a:rPr lang="zh-TW" altLang="en-US" smtClean="0">
                <a:latin typeface="新細明體" pitchFamily="18" charset="-120"/>
              </a:rPr>
              <a:t>年重提</a:t>
            </a:r>
            <a:r>
              <a:rPr lang="en-US" altLang="zh-TW" smtClean="0">
                <a:latin typeface="新細明體" pitchFamily="18" charset="-120"/>
              </a:rPr>
              <a:t>1937</a:t>
            </a:r>
            <a:r>
              <a:rPr lang="zh-TW" altLang="en-US" smtClean="0">
                <a:latin typeface="新細明體" pitchFamily="18" charset="-120"/>
              </a:rPr>
              <a:t>年的知識論，正式分開了兩個學派，也重整了奧派理論。</a:t>
            </a:r>
          </a:p>
        </p:txBody>
      </p:sp>
      <p:sp>
        <p:nvSpPr>
          <p:cNvPr id="36868" name="Slide Number Placeholder 3"/>
          <p:cNvSpPr>
            <a:spLocks noGrp="1"/>
          </p:cNvSpPr>
          <p:nvPr>
            <p:ph type="sldNum" sz="quarter" idx="11"/>
          </p:nvPr>
        </p:nvSpPr>
        <p:spPr>
          <a:noFill/>
        </p:spPr>
        <p:txBody>
          <a:bodyPr/>
          <a:lstStyle/>
          <a:p>
            <a:fld id="{B29C8626-77EC-4851-A001-F20B4AA95323}" type="slidenum">
              <a:rPr lang="en-US" altLang="zh-TW" smtClean="0"/>
              <a:pPr/>
              <a:t>47</a:t>
            </a:fld>
            <a:endParaRPr lang="en-US" altLang="zh-TW"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57200"/>
            <a:ext cx="8229600" cy="960438"/>
          </a:xfrm>
        </p:spPr>
        <p:txBody>
          <a:bodyPr/>
          <a:lstStyle/>
          <a:p>
            <a:r>
              <a:rPr lang="en-US" altLang="zh-TW" sz="4000" b="1" dirty="0" smtClean="0">
                <a:solidFill>
                  <a:srgbClr val="660066"/>
                </a:solidFill>
                <a:latin typeface="新細明體" pitchFamily="18" charset="-120"/>
              </a:rPr>
              <a:t>2-1 </a:t>
            </a:r>
            <a:r>
              <a:rPr lang="zh-TW" altLang="en-US" sz="4000" b="1" dirty="0" smtClean="0">
                <a:solidFill>
                  <a:srgbClr val="660066"/>
                </a:solidFill>
                <a:latin typeface="新細明體" pitchFamily="18" charset="-120"/>
              </a:rPr>
              <a:t>知識論角度的批判</a:t>
            </a:r>
          </a:p>
        </p:txBody>
      </p:sp>
      <p:sp>
        <p:nvSpPr>
          <p:cNvPr id="34819" name="Content Placeholder 2"/>
          <p:cNvSpPr>
            <a:spLocks noGrp="1"/>
          </p:cNvSpPr>
          <p:nvPr>
            <p:ph idx="1"/>
          </p:nvPr>
        </p:nvSpPr>
        <p:spPr>
          <a:xfrm>
            <a:off x="457200" y="1582738"/>
            <a:ext cx="8388350" cy="5084762"/>
          </a:xfrm>
        </p:spPr>
        <p:txBody>
          <a:bodyPr/>
          <a:lstStyle/>
          <a:p>
            <a:pPr marL="609600" indent="-609600">
              <a:lnSpc>
                <a:spcPct val="130000"/>
              </a:lnSpc>
            </a:pPr>
            <a:r>
              <a:rPr lang="en-US" altLang="zh-TW" dirty="0" smtClean="0">
                <a:latin typeface="新細明體" pitchFamily="18" charset="-120"/>
              </a:rPr>
              <a:t>Ref: Keizer (1994)</a:t>
            </a:r>
          </a:p>
          <a:p>
            <a:pPr marL="609600" indent="-609600">
              <a:lnSpc>
                <a:spcPct val="130000"/>
              </a:lnSpc>
            </a:pPr>
            <a:r>
              <a:rPr lang="en-US" altLang="zh-TW" dirty="0" smtClean="0">
                <a:latin typeface="新細明體" pitchFamily="18" charset="-120"/>
              </a:rPr>
              <a:t>Hayek</a:t>
            </a:r>
            <a:r>
              <a:rPr lang="zh-TW" altLang="en-US" dirty="0" smtClean="0">
                <a:latin typeface="新細明體" pitchFamily="18" charset="-120"/>
              </a:rPr>
              <a:t>反對一般均衡模型的兩項知識假設：</a:t>
            </a:r>
            <a:endParaRPr lang="en-US" altLang="zh-TW" dirty="0" smtClean="0">
              <a:latin typeface="新細明體" pitchFamily="18" charset="-120"/>
            </a:endParaRPr>
          </a:p>
          <a:p>
            <a:pPr marL="990600" lvl="1" indent="-533400">
              <a:lnSpc>
                <a:spcPct val="130000"/>
              </a:lnSpc>
              <a:buClr>
                <a:srgbClr val="006600"/>
              </a:buClr>
              <a:buSzTx/>
              <a:buFont typeface="Arial" charset="0"/>
              <a:buAutoNum type="circleNumWdWhitePlain"/>
            </a:pPr>
            <a:r>
              <a:rPr lang="zh-TW" altLang="en-US" dirty="0" smtClean="0">
                <a:latin typeface="新細明體" pitchFamily="18" charset="-120"/>
              </a:rPr>
              <a:t>相關知識都是已知（已編碼、公開）。</a:t>
            </a:r>
            <a:endParaRPr lang="en-US" altLang="zh-TW" dirty="0" smtClean="0">
              <a:latin typeface="新細明體" pitchFamily="18" charset="-120"/>
            </a:endParaRPr>
          </a:p>
          <a:p>
            <a:pPr marL="990600" lvl="1" indent="-533400">
              <a:lnSpc>
                <a:spcPct val="130000"/>
              </a:lnSpc>
              <a:buClr>
                <a:srgbClr val="006600"/>
              </a:buClr>
              <a:buSzTx/>
              <a:buFont typeface="Arial" charset="0"/>
              <a:buAutoNum type="circleNumWdWhitePlain"/>
            </a:pPr>
            <a:r>
              <a:rPr lang="en-US" altLang="zh-TW" dirty="0" smtClean="0">
                <a:latin typeface="新細明體" pitchFamily="18" charset="-120"/>
              </a:rPr>
              <a:t>CPB</a:t>
            </a:r>
            <a:r>
              <a:rPr lang="zh-TW" altLang="en-US" dirty="0" smtClean="0">
                <a:latin typeface="新細明體" pitchFamily="18" charset="-120"/>
              </a:rPr>
              <a:t>有能力集中和支配所有相關知識。</a:t>
            </a:r>
            <a:endParaRPr lang="en-US" altLang="zh-TW" dirty="0" smtClean="0">
              <a:latin typeface="新細明體" pitchFamily="18" charset="-120"/>
            </a:endParaRPr>
          </a:p>
          <a:p>
            <a:pPr marL="990600" lvl="1" indent="-533400">
              <a:lnSpc>
                <a:spcPct val="130000"/>
              </a:lnSpc>
              <a:buClr>
                <a:srgbClr val="006600"/>
              </a:buClr>
              <a:buSzTx/>
              <a:buFont typeface="Arial" charset="0"/>
              <a:buAutoNum type="circleNumWdWhitePlain"/>
            </a:pPr>
            <a:r>
              <a:rPr lang="zh-TW" altLang="en-US" dirty="0" smtClean="0">
                <a:latin typeface="新細明體" pitchFamily="18" charset="-120"/>
              </a:rPr>
              <a:t>相關知識也僅是就靜態的知識利用而言</a:t>
            </a:r>
            <a:r>
              <a:rPr lang="zh-TW" altLang="en-US" sz="3200" dirty="0" smtClean="0">
                <a:latin typeface="新細明體" pitchFamily="18" charset="-120"/>
              </a:rPr>
              <a:t>。</a:t>
            </a:r>
            <a:endParaRPr lang="en-US" altLang="zh-TW" sz="3200" dirty="0" smtClean="0">
              <a:latin typeface="新細明體" pitchFamily="18" charset="-120"/>
            </a:endParaRPr>
          </a:p>
        </p:txBody>
      </p:sp>
      <p:sp>
        <p:nvSpPr>
          <p:cNvPr id="37892" name="Slide Number Placeholder 3"/>
          <p:cNvSpPr>
            <a:spLocks noGrp="1"/>
          </p:cNvSpPr>
          <p:nvPr>
            <p:ph type="sldNum" sz="quarter" idx="11"/>
          </p:nvPr>
        </p:nvSpPr>
        <p:spPr>
          <a:noFill/>
        </p:spPr>
        <p:txBody>
          <a:bodyPr/>
          <a:lstStyle/>
          <a:p>
            <a:fld id="{EDEB55B7-D8F9-423C-BDB7-17DAF19C8790}" type="slidenum">
              <a:rPr lang="en-US" altLang="zh-TW" smtClean="0"/>
              <a:pPr/>
              <a:t>48</a:t>
            </a:fld>
            <a:endParaRPr lang="en-US" altLang="zh-TW"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457200"/>
            <a:ext cx="8229600" cy="960438"/>
          </a:xfrm>
        </p:spPr>
        <p:txBody>
          <a:bodyPr/>
          <a:lstStyle/>
          <a:p>
            <a:r>
              <a:rPr lang="en-US" altLang="zh-TW" sz="4000" b="1" dirty="0" smtClean="0">
                <a:solidFill>
                  <a:srgbClr val="660066"/>
                </a:solidFill>
                <a:latin typeface="新細明體" pitchFamily="18" charset="-120"/>
              </a:rPr>
              <a:t>2-2 </a:t>
            </a:r>
            <a:r>
              <a:rPr lang="zh-TW" altLang="en-US" sz="4000" b="1" dirty="0" smtClean="0">
                <a:solidFill>
                  <a:srgbClr val="660066"/>
                </a:solidFill>
                <a:latin typeface="新細明體" pitchFamily="18" charset="-120"/>
              </a:rPr>
              <a:t>知識論的基本觀點</a:t>
            </a:r>
          </a:p>
        </p:txBody>
      </p:sp>
      <p:sp>
        <p:nvSpPr>
          <p:cNvPr id="34819" name="Content Placeholder 2"/>
          <p:cNvSpPr>
            <a:spLocks noGrp="1"/>
          </p:cNvSpPr>
          <p:nvPr>
            <p:ph idx="1"/>
          </p:nvPr>
        </p:nvSpPr>
        <p:spPr>
          <a:xfrm>
            <a:off x="457200" y="1582738"/>
            <a:ext cx="8388350" cy="5084762"/>
          </a:xfrm>
        </p:spPr>
        <p:txBody>
          <a:bodyPr/>
          <a:lstStyle/>
          <a:p>
            <a:pPr marL="609600" indent="-609600">
              <a:buSzTx/>
              <a:buFont typeface="Arial" charset="0"/>
              <a:buAutoNum type="arabicParenR"/>
            </a:pPr>
            <a:r>
              <a:rPr lang="zh-TW" altLang="en-US" smtClean="0">
                <a:latin typeface="新細明體" pitchFamily="18" charset="-120"/>
              </a:rPr>
              <a:t>大部分的相關知識，僅以為編碼或默會的，非組織形式存在於個人，他稱</a:t>
            </a:r>
            <a:r>
              <a:rPr lang="en-US" altLang="zh-TW" smtClean="0">
                <a:latin typeface="新細明體" pitchFamily="18" charset="-120"/>
              </a:rPr>
              <a:t>”unorganized knowledge”</a:t>
            </a:r>
            <a:r>
              <a:rPr lang="zh-TW" altLang="en-US" smtClean="0">
                <a:latin typeface="新細明體" pitchFamily="18" charset="-120"/>
              </a:rPr>
              <a:t>。</a:t>
            </a:r>
            <a:endParaRPr lang="en-US" altLang="zh-TW" smtClean="0">
              <a:latin typeface="新細明體" pitchFamily="18" charset="-120"/>
            </a:endParaRPr>
          </a:p>
          <a:p>
            <a:pPr marL="609600" indent="-609600">
              <a:buSzTx/>
              <a:buFont typeface="Arial" charset="0"/>
              <a:buAutoNum type="arabicParenR"/>
            </a:pPr>
            <a:r>
              <a:rPr lang="zh-TW" altLang="en-US" smtClean="0">
                <a:latin typeface="新細明體" pitchFamily="18" charset="-120"/>
              </a:rPr>
              <a:t>個人擁有某種利用這些知識的默會技術，他稱</a:t>
            </a:r>
            <a:r>
              <a:rPr lang="en-US" altLang="zh-TW" smtClean="0">
                <a:latin typeface="新細明體" pitchFamily="18" charset="-120"/>
              </a:rPr>
              <a:t>”techniques of thought”</a:t>
            </a:r>
            <a:r>
              <a:rPr lang="zh-TW" altLang="en-US" smtClean="0">
                <a:latin typeface="新細明體" pitchFamily="18" charset="-120"/>
              </a:rPr>
              <a:t>。個人僅在非例行性工作時，才啟動這默會技術。</a:t>
            </a:r>
            <a:endParaRPr lang="en-US" altLang="zh-TW" smtClean="0">
              <a:latin typeface="新細明體" pitchFamily="18" charset="-120"/>
            </a:endParaRPr>
          </a:p>
          <a:p>
            <a:pPr marL="609600" indent="-609600">
              <a:buSzTx/>
              <a:buFont typeface="Arial" charset="0"/>
              <a:buAutoNum type="arabicParenR"/>
            </a:pPr>
            <a:r>
              <a:rPr lang="zh-TW" altLang="en-US" smtClean="0">
                <a:latin typeface="新細明體" pitchFamily="18" charset="-120"/>
              </a:rPr>
              <a:t>非組織知識和默會技術都因人而異，這構成他說的及時形成、零碎、分散、對立的個人知識。</a:t>
            </a:r>
            <a:endParaRPr lang="en-US" altLang="zh-TW" smtClean="0">
              <a:latin typeface="新細明體" pitchFamily="18" charset="-120"/>
            </a:endParaRPr>
          </a:p>
        </p:txBody>
      </p:sp>
      <p:sp>
        <p:nvSpPr>
          <p:cNvPr id="38916" name="Slide Number Placeholder 3"/>
          <p:cNvSpPr>
            <a:spLocks noGrp="1"/>
          </p:cNvSpPr>
          <p:nvPr>
            <p:ph type="sldNum" sz="quarter" idx="11"/>
          </p:nvPr>
        </p:nvSpPr>
        <p:spPr>
          <a:noFill/>
        </p:spPr>
        <p:txBody>
          <a:bodyPr/>
          <a:lstStyle/>
          <a:p>
            <a:fld id="{3820F28A-EE27-4297-8919-E865475A3953}" type="slidenum">
              <a:rPr lang="en-US" altLang="zh-TW" smtClean="0"/>
              <a:pPr/>
              <a:t>49</a:t>
            </a:fld>
            <a:endParaRPr lang="en-US" altLang="zh-TW"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39713" y="457200"/>
            <a:ext cx="8737600" cy="1068388"/>
          </a:xfrm>
        </p:spPr>
        <p:txBody>
          <a:bodyPr/>
          <a:lstStyle/>
          <a:p>
            <a:r>
              <a:rPr lang="en-US" altLang="zh-TW" sz="4000" b="1" smtClean="0">
                <a:solidFill>
                  <a:srgbClr val="660066"/>
                </a:solidFill>
                <a:latin typeface="新細明體" pitchFamily="18" charset="-120"/>
              </a:rPr>
              <a:t>2. </a:t>
            </a:r>
            <a:r>
              <a:rPr lang="zh-TW" altLang="en-US" sz="4000" b="1" smtClean="0">
                <a:solidFill>
                  <a:srgbClr val="660066"/>
                </a:solidFill>
                <a:latin typeface="新細明體" pitchFamily="18" charset="-120"/>
              </a:rPr>
              <a:t>必要條件或充分條件</a:t>
            </a:r>
            <a:endParaRPr lang="en-US" altLang="zh-TW" sz="4000" b="1" smtClean="0">
              <a:solidFill>
                <a:srgbClr val="660066"/>
              </a:solidFill>
              <a:latin typeface="新細明體" pitchFamily="18" charset="-120"/>
            </a:endParaRPr>
          </a:p>
        </p:txBody>
      </p:sp>
      <p:sp>
        <p:nvSpPr>
          <p:cNvPr id="62467" name="Rectangle 3"/>
          <p:cNvSpPr>
            <a:spLocks noGrp="1" noChangeArrowheads="1"/>
          </p:cNvSpPr>
          <p:nvPr>
            <p:ph type="body" idx="1"/>
          </p:nvPr>
        </p:nvSpPr>
        <p:spPr>
          <a:xfrm>
            <a:off x="457200" y="1712913"/>
            <a:ext cx="8229600" cy="4154487"/>
          </a:xfrm>
        </p:spPr>
        <p:txBody>
          <a:bodyPr/>
          <a:lstStyle/>
          <a:p>
            <a:pPr marL="609600" indent="-609600">
              <a:lnSpc>
                <a:spcPct val="120000"/>
              </a:lnSpc>
              <a:buSzTx/>
              <a:buFont typeface="Wingdings" pitchFamily="2" charset="2"/>
              <a:buAutoNum type="arabicParenR"/>
            </a:pPr>
            <a:r>
              <a:rPr lang="zh-TW" altLang="en-US" dirty="0" smtClean="0">
                <a:latin typeface="新細明體" pitchFamily="18" charset="-120"/>
              </a:rPr>
              <a:t>理想的世界是人類的盼望</a:t>
            </a:r>
            <a:r>
              <a:rPr lang="zh-TW" altLang="en-US" dirty="0" smtClean="0">
                <a:latin typeface="新細明體" pitchFamily="18" charset="-120"/>
              </a:rPr>
              <a:t>。</a:t>
            </a:r>
            <a:endParaRPr lang="en-US" altLang="zh-TW" dirty="0" smtClean="0">
              <a:latin typeface="新細明體" pitchFamily="18" charset="-120"/>
            </a:endParaRPr>
          </a:p>
          <a:p>
            <a:pPr marL="1009650" lvl="1" indent="-609600">
              <a:lnSpc>
                <a:spcPct val="120000"/>
              </a:lnSpc>
              <a:buSzTx/>
            </a:pPr>
            <a:r>
              <a:rPr lang="zh-TW" altLang="en-US" dirty="0" smtClean="0">
                <a:latin typeface="新細明體" pitchFamily="18" charset="-120"/>
              </a:rPr>
              <a:t>但</a:t>
            </a:r>
            <a:r>
              <a:rPr lang="zh-TW" altLang="en-US" dirty="0" smtClean="0">
                <a:latin typeface="新細明體" pitchFamily="18" charset="-120"/>
              </a:rPr>
              <a:t>不同的主義抱持不同的實現方式（程序），而其背後則是不同程度的自信或自負。</a:t>
            </a:r>
          </a:p>
          <a:p>
            <a:pPr marL="609600" indent="-609600">
              <a:lnSpc>
                <a:spcPct val="120000"/>
              </a:lnSpc>
              <a:buSzTx/>
              <a:buFont typeface="Wingdings" pitchFamily="2" charset="2"/>
              <a:buAutoNum type="arabicParenR"/>
            </a:pPr>
            <a:r>
              <a:rPr lang="zh-TW" altLang="en-US" dirty="0" smtClean="0">
                <a:latin typeface="新細明體" pitchFamily="18" charset="-120"/>
              </a:rPr>
              <a:t>自由主義僅以</a:t>
            </a:r>
            <a:r>
              <a:rPr lang="en-US" altLang="zh-TW" dirty="0" smtClean="0">
                <a:latin typeface="新細明體" pitchFamily="18" charset="-120"/>
              </a:rPr>
              <a:t>NC</a:t>
            </a:r>
            <a:r>
              <a:rPr lang="zh-TW" altLang="en-US" dirty="0" smtClean="0">
                <a:latin typeface="新細明體" pitchFamily="18" charset="-120"/>
              </a:rPr>
              <a:t>去看待其實現方式；社會主義則實現方式設定為</a:t>
            </a:r>
            <a:r>
              <a:rPr lang="en-US" altLang="zh-TW" dirty="0" smtClean="0">
                <a:latin typeface="新細明體" pitchFamily="18" charset="-120"/>
              </a:rPr>
              <a:t>SC</a:t>
            </a:r>
            <a:r>
              <a:rPr lang="zh-TW" altLang="en-US" dirty="0" smtClean="0">
                <a:latin typeface="新細明體" pitchFamily="18" charset="-120"/>
              </a:rPr>
              <a:t>。</a:t>
            </a:r>
          </a:p>
          <a:p>
            <a:pPr marL="1009650" lvl="1" indent="-609600">
              <a:lnSpc>
                <a:spcPct val="120000"/>
              </a:lnSpc>
              <a:buSzTx/>
            </a:pPr>
            <a:r>
              <a:rPr lang="en-US" altLang="zh-TW" dirty="0" smtClean="0">
                <a:latin typeface="新細明體" pitchFamily="18" charset="-120"/>
              </a:rPr>
              <a:t>Social Choice</a:t>
            </a:r>
            <a:r>
              <a:rPr lang="zh-TW" altLang="en-US" dirty="0" smtClean="0">
                <a:latin typeface="新細明體" pitchFamily="18" charset="-120"/>
              </a:rPr>
              <a:t>便充滿著</a:t>
            </a:r>
            <a:r>
              <a:rPr lang="en-US" altLang="zh-TW" dirty="0" smtClean="0">
                <a:latin typeface="新細明體" pitchFamily="18" charset="-120"/>
              </a:rPr>
              <a:t>NC+SC</a:t>
            </a:r>
            <a:r>
              <a:rPr lang="zh-TW" altLang="en-US" dirty="0" smtClean="0">
                <a:latin typeface="新細明體" pitchFamily="18" charset="-120"/>
              </a:rPr>
              <a:t>的論述。</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457200"/>
            <a:ext cx="8229600" cy="960438"/>
          </a:xfrm>
        </p:spPr>
        <p:txBody>
          <a:bodyPr/>
          <a:lstStyle/>
          <a:p>
            <a:r>
              <a:rPr lang="en-US" altLang="zh-TW" sz="4000" b="1" dirty="0" smtClean="0">
                <a:solidFill>
                  <a:srgbClr val="660066"/>
                </a:solidFill>
                <a:latin typeface="新細明體" pitchFamily="18" charset="-120"/>
              </a:rPr>
              <a:t>2-3 </a:t>
            </a:r>
            <a:r>
              <a:rPr lang="zh-TW" altLang="en-US" sz="4000" b="1" dirty="0" smtClean="0">
                <a:solidFill>
                  <a:srgbClr val="660066"/>
                </a:solidFill>
                <a:latin typeface="新細明體" pitchFamily="18" charset="-120"/>
              </a:rPr>
              <a:t>知識論（續）</a:t>
            </a:r>
          </a:p>
        </p:txBody>
      </p:sp>
      <p:sp>
        <p:nvSpPr>
          <p:cNvPr id="34819" name="Content Placeholder 2"/>
          <p:cNvSpPr>
            <a:spLocks noGrp="1"/>
          </p:cNvSpPr>
          <p:nvPr>
            <p:ph idx="1"/>
          </p:nvPr>
        </p:nvSpPr>
        <p:spPr>
          <a:xfrm>
            <a:off x="477838" y="1500188"/>
            <a:ext cx="8420100" cy="5199062"/>
          </a:xfrm>
        </p:spPr>
        <p:txBody>
          <a:bodyPr/>
          <a:lstStyle/>
          <a:p>
            <a:pPr marL="609600" indent="-609600">
              <a:buSzTx/>
              <a:buFont typeface="Arial" charset="0"/>
              <a:buAutoNum type="arabicParenR" startAt="4"/>
            </a:pPr>
            <a:r>
              <a:rPr lang="zh-TW" altLang="en-US" smtClean="0">
                <a:latin typeface="新細明體" pitchFamily="18" charset="-120"/>
              </a:rPr>
              <a:t>不同的個人知識也形成個人的不同目的。</a:t>
            </a:r>
            <a:endParaRPr lang="en-US" altLang="zh-TW" smtClean="0">
              <a:latin typeface="新細明體" pitchFamily="18" charset="-120"/>
            </a:endParaRPr>
          </a:p>
          <a:p>
            <a:pPr marL="609600" indent="-609600">
              <a:buSzTx/>
              <a:buFont typeface="Arial" charset="0"/>
              <a:buAutoNum type="arabicParenR" startAt="4"/>
            </a:pPr>
            <a:r>
              <a:rPr lang="zh-TW" altLang="en-US" smtClean="0">
                <a:latin typeface="新細明體" pitchFamily="18" charset="-120"/>
              </a:rPr>
              <a:t>在無法知道個人的目地、又無法掌握個人知識下，</a:t>
            </a:r>
            <a:r>
              <a:rPr lang="en-US" altLang="zh-TW" smtClean="0">
                <a:latin typeface="新細明體" pitchFamily="18" charset="-120"/>
              </a:rPr>
              <a:t>CPB</a:t>
            </a:r>
            <a:r>
              <a:rPr lang="zh-TW" altLang="en-US" smtClean="0">
                <a:latin typeface="新細明體" pitchFamily="18" charset="-120"/>
              </a:rPr>
              <a:t>寫不出來它們想計畫的方程式組，只能任意設定。</a:t>
            </a:r>
            <a:endParaRPr lang="en-US" altLang="zh-TW" smtClean="0">
              <a:latin typeface="新細明體" pitchFamily="18" charset="-120"/>
            </a:endParaRPr>
          </a:p>
          <a:p>
            <a:pPr marL="609600" indent="-609600">
              <a:buSzTx/>
              <a:buFont typeface="Arial" charset="0"/>
              <a:buAutoNum type="arabicParenR" startAt="4"/>
            </a:pPr>
            <a:r>
              <a:rPr lang="zh-TW" altLang="en-US" smtClean="0">
                <a:latin typeface="新細明體" pitchFamily="18" charset="-120"/>
              </a:rPr>
              <a:t>在市場下，價格也影響個人默會技術的操作，因其決定知識利用的成本和實現目的的預期利潤。</a:t>
            </a:r>
            <a:endParaRPr lang="en-US" altLang="zh-TW" smtClean="0">
              <a:latin typeface="新細明體" pitchFamily="18" charset="-120"/>
            </a:endParaRPr>
          </a:p>
          <a:p>
            <a:pPr marL="609600" indent="-609600">
              <a:buSzTx/>
              <a:buFont typeface="Arial" charset="0"/>
              <a:buAutoNum type="arabicParenR" startAt="4"/>
            </a:pPr>
            <a:r>
              <a:rPr lang="zh-TW" altLang="en-US" smtClean="0">
                <a:latin typeface="新細明體" pitchFamily="18" charset="-120"/>
              </a:rPr>
              <a:t>經濟學的問題是如何有效利用（理性地）這些個人知識去實現人們的目的，而不是社會資源的利用。</a:t>
            </a:r>
            <a:endParaRPr lang="en-US" altLang="zh-TW" smtClean="0">
              <a:latin typeface="新細明體" pitchFamily="18" charset="-120"/>
            </a:endParaRPr>
          </a:p>
        </p:txBody>
      </p:sp>
      <p:sp>
        <p:nvSpPr>
          <p:cNvPr id="39940" name="Slide Number Placeholder 3"/>
          <p:cNvSpPr>
            <a:spLocks noGrp="1"/>
          </p:cNvSpPr>
          <p:nvPr>
            <p:ph type="sldNum" sz="quarter" idx="11"/>
          </p:nvPr>
        </p:nvSpPr>
        <p:spPr>
          <a:noFill/>
        </p:spPr>
        <p:txBody>
          <a:bodyPr/>
          <a:lstStyle/>
          <a:p>
            <a:fld id="{4AB60700-9F83-43B9-B2C8-0C0C253DAEE8}" type="slidenum">
              <a:rPr lang="en-US" altLang="zh-TW" smtClean="0"/>
              <a:pPr/>
              <a:t>50</a:t>
            </a:fld>
            <a:endParaRPr lang="en-US" altLang="zh-TW"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98475" y="2036763"/>
            <a:ext cx="8229600" cy="2338387"/>
          </a:xfrm>
          <a:noFill/>
          <a:ln/>
        </p:spPr>
        <p:txBody>
          <a:bodyPr/>
          <a:lstStyle/>
          <a:p>
            <a:pPr algn="ctr"/>
            <a:r>
              <a:rPr lang="zh-TW" altLang="en-US" b="1" dirty="0" smtClean="0">
                <a:solidFill>
                  <a:srgbClr val="660066"/>
                </a:solidFill>
                <a:latin typeface="新細明體" pitchFamily="18" charset="-120"/>
              </a:rPr>
              <a:t>五</a:t>
            </a:r>
            <a:r>
              <a:rPr lang="zh-TW" altLang="en-US" b="1" dirty="0" smtClean="0">
                <a:solidFill>
                  <a:srgbClr val="660066"/>
                </a:solidFill>
                <a:latin typeface="新細明體" pitchFamily="18" charset="-120"/>
              </a:rPr>
              <a:t>、</a:t>
            </a:r>
            <a:r>
              <a:rPr lang="zh-TW" altLang="en-US" b="1" dirty="0" smtClean="0">
                <a:solidFill>
                  <a:srgbClr val="660066"/>
                </a:solidFill>
                <a:latin typeface="新細明體" pitchFamily="18" charset="-120"/>
              </a:rPr>
              <a:t/>
            </a:r>
            <a:br>
              <a:rPr lang="zh-TW" altLang="en-US" b="1" dirty="0" smtClean="0">
                <a:solidFill>
                  <a:srgbClr val="660066"/>
                </a:solidFill>
                <a:latin typeface="新細明體" pitchFamily="18" charset="-120"/>
              </a:rPr>
            </a:br>
            <a:r>
              <a:rPr lang="zh-TW" altLang="en-US" b="1" dirty="0" smtClean="0">
                <a:solidFill>
                  <a:srgbClr val="660066"/>
                </a:solidFill>
                <a:latin typeface="新細明體" pitchFamily="18" charset="-120"/>
              </a:rPr>
              <a:t> </a:t>
            </a:r>
            <a:br>
              <a:rPr lang="zh-TW" altLang="en-US" b="1" dirty="0" smtClean="0">
                <a:solidFill>
                  <a:srgbClr val="660066"/>
                </a:solidFill>
                <a:latin typeface="新細明體" pitchFamily="18" charset="-120"/>
              </a:rPr>
            </a:br>
            <a:r>
              <a:rPr lang="zh-TW" altLang="en-US" b="1" dirty="0" smtClean="0">
                <a:solidFill>
                  <a:srgbClr val="660066"/>
                </a:solidFill>
                <a:latin typeface="新細明體" pitchFamily="18" charset="-120"/>
              </a:rPr>
              <a:t>瑞典的社會主義？</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zh-TW" sz="4000" b="1" smtClean="0">
                <a:solidFill>
                  <a:srgbClr val="660066"/>
                </a:solidFill>
                <a:latin typeface="新細明體" pitchFamily="18" charset="-120"/>
              </a:rPr>
              <a:t>1. </a:t>
            </a:r>
            <a:r>
              <a:rPr lang="zh-TW" altLang="en-US" sz="4000" b="1" smtClean="0">
                <a:solidFill>
                  <a:srgbClr val="660066"/>
                </a:solidFill>
                <a:latin typeface="新細明體" pitchFamily="18" charset="-120"/>
              </a:rPr>
              <a:t>瑞典的政經體制為何能成功？</a:t>
            </a:r>
          </a:p>
        </p:txBody>
      </p:sp>
      <p:sp>
        <p:nvSpPr>
          <p:cNvPr id="40963" name="Content Placeholder 2"/>
          <p:cNvSpPr>
            <a:spLocks noGrp="1"/>
          </p:cNvSpPr>
          <p:nvPr>
            <p:ph idx="1"/>
          </p:nvPr>
        </p:nvSpPr>
        <p:spPr>
          <a:xfrm>
            <a:off x="790575" y="2033588"/>
            <a:ext cx="7896225" cy="3833812"/>
          </a:xfrm>
        </p:spPr>
        <p:txBody>
          <a:bodyPr/>
          <a:lstStyle/>
          <a:p>
            <a:pPr>
              <a:lnSpc>
                <a:spcPct val="120000"/>
              </a:lnSpc>
            </a:pPr>
            <a:r>
              <a:rPr lang="zh-TW" altLang="en-US" smtClean="0"/>
              <a:t>當今，瑞典政經體制被視為一種成功的楷模。</a:t>
            </a:r>
            <a:endParaRPr lang="en-US" altLang="zh-TW" smtClean="0"/>
          </a:p>
          <a:p>
            <a:pPr>
              <a:lnSpc>
                <a:spcPct val="120000"/>
              </a:lnSpc>
            </a:pPr>
            <a:r>
              <a:rPr lang="zh-TW" altLang="en-US" smtClean="0"/>
              <a:t>瑞典是君主政體？社會主義？資本主義？社會民主政體？還是所謂的「福利國家」？</a:t>
            </a:r>
          </a:p>
        </p:txBody>
      </p:sp>
      <p:sp>
        <p:nvSpPr>
          <p:cNvPr id="40964" name="Slide Number Placeholder 3"/>
          <p:cNvSpPr>
            <a:spLocks noGrp="1"/>
          </p:cNvSpPr>
          <p:nvPr>
            <p:ph type="sldNum" sz="quarter" idx="11"/>
          </p:nvPr>
        </p:nvSpPr>
        <p:spPr>
          <a:noFill/>
        </p:spPr>
        <p:txBody>
          <a:bodyPr/>
          <a:lstStyle/>
          <a:p>
            <a:fld id="{F1283265-B3F0-4DA5-A790-224A7EC68BBD}" type="slidenum">
              <a:rPr lang="en-US" altLang="zh-TW" smtClean="0"/>
              <a:pPr/>
              <a:t>52</a:t>
            </a:fld>
            <a:endParaRPr lang="en-US" altLang="zh-TW"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57200"/>
            <a:ext cx="8229600" cy="776288"/>
          </a:xfrm>
        </p:spPr>
        <p:txBody>
          <a:bodyPr/>
          <a:lstStyle/>
          <a:p>
            <a:r>
              <a:rPr lang="en-US" altLang="zh-TW" sz="4000" b="1" smtClean="0">
                <a:solidFill>
                  <a:srgbClr val="660066"/>
                </a:solidFill>
                <a:latin typeface="新細明體" pitchFamily="18" charset="-120"/>
              </a:rPr>
              <a:t>2. </a:t>
            </a:r>
            <a:r>
              <a:rPr lang="zh-TW" altLang="zh-TW" sz="4000" b="1" smtClean="0">
                <a:solidFill>
                  <a:srgbClr val="660066"/>
                </a:solidFill>
                <a:latin typeface="新細明體" pitchFamily="18" charset="-120"/>
              </a:rPr>
              <a:t>瑞典</a:t>
            </a:r>
            <a:r>
              <a:rPr lang="zh-TW" altLang="en-US" sz="4000" b="1" smtClean="0">
                <a:solidFill>
                  <a:srgbClr val="660066"/>
                </a:solidFill>
                <a:latin typeface="新細明體" pitchFamily="18" charset="-120"/>
              </a:rPr>
              <a:t> </a:t>
            </a:r>
            <a:r>
              <a:rPr lang="en-US" altLang="zh-TW" sz="4000" b="1" smtClean="0">
                <a:solidFill>
                  <a:srgbClr val="660066"/>
                </a:solidFill>
                <a:latin typeface="新細明體" pitchFamily="18" charset="-120"/>
              </a:rPr>
              <a:t>2005</a:t>
            </a:r>
            <a:r>
              <a:rPr lang="zh-TW" altLang="en-US" sz="4000" b="1" smtClean="0">
                <a:solidFill>
                  <a:srgbClr val="660066"/>
                </a:solidFill>
                <a:latin typeface="新細明體" pitchFamily="18" charset="-120"/>
              </a:rPr>
              <a:t>年</a:t>
            </a:r>
            <a:endParaRPr lang="zh-TW" altLang="en-US" sz="4000" smtClean="0">
              <a:solidFill>
                <a:srgbClr val="660066"/>
              </a:solidFill>
              <a:latin typeface="新細明體" pitchFamily="18" charset="-120"/>
            </a:endParaRPr>
          </a:p>
        </p:txBody>
      </p:sp>
      <p:graphicFrame>
        <p:nvGraphicFramePr>
          <p:cNvPr id="5" name="Content Placeholder 4"/>
          <p:cNvGraphicFramePr>
            <a:graphicFrameLocks noGrp="1"/>
          </p:cNvGraphicFramePr>
          <p:nvPr>
            <p:ph idx="1"/>
          </p:nvPr>
        </p:nvGraphicFramePr>
        <p:xfrm>
          <a:off x="369888" y="1417638"/>
          <a:ext cx="8537822" cy="5159081"/>
        </p:xfrm>
        <a:graphic>
          <a:graphicData uri="http://schemas.openxmlformats.org/drawingml/2006/table">
            <a:tbl>
              <a:tblPr>
                <a:tableStyleId>{ED083AE6-46FA-4A59-8FB0-9F97EB10719F}</a:tableStyleId>
              </a:tblPr>
              <a:tblGrid>
                <a:gridCol w="2743199"/>
                <a:gridCol w="1130305"/>
                <a:gridCol w="1051592"/>
                <a:gridCol w="1051592"/>
                <a:gridCol w="1461801"/>
                <a:gridCol w="1099333"/>
              </a:tblGrid>
              <a:tr h="524938">
                <a:tc>
                  <a:txBody>
                    <a:bodyPr/>
                    <a:lstStyle/>
                    <a:p>
                      <a:pPr algn="just">
                        <a:spcAft>
                          <a:spcPts val="0"/>
                        </a:spcAft>
                      </a:pPr>
                      <a:endParaRPr lang="en-US" sz="2400" b="1" kern="100" dirty="0">
                        <a:latin typeface="+mn-ea"/>
                        <a:ea typeface="+mn-ea"/>
                      </a:endParaRPr>
                    </a:p>
                  </a:txBody>
                  <a:tcPr marL="68580" marR="68580" marT="0" marB="0"/>
                </a:tc>
                <a:tc>
                  <a:txBody>
                    <a:bodyPr/>
                    <a:lstStyle/>
                    <a:p>
                      <a:pPr algn="ctr">
                        <a:spcAft>
                          <a:spcPts val="0"/>
                        </a:spcAft>
                      </a:pPr>
                      <a:r>
                        <a:rPr lang="zh-TW" sz="2400" b="1" kern="100">
                          <a:latin typeface="+mn-ea"/>
                          <a:ea typeface="+mn-ea"/>
                        </a:rPr>
                        <a:t>瑞典</a:t>
                      </a:r>
                    </a:p>
                  </a:txBody>
                  <a:tcPr marL="68580" marR="68580" marT="0" marB="0"/>
                </a:tc>
                <a:tc>
                  <a:txBody>
                    <a:bodyPr/>
                    <a:lstStyle/>
                    <a:p>
                      <a:pPr algn="ctr">
                        <a:spcAft>
                          <a:spcPts val="0"/>
                        </a:spcAft>
                      </a:pPr>
                      <a:r>
                        <a:rPr lang="zh-TW" sz="2400" b="1" kern="100">
                          <a:latin typeface="+mn-ea"/>
                          <a:ea typeface="+mn-ea"/>
                        </a:rPr>
                        <a:t>歐盟</a:t>
                      </a:r>
                    </a:p>
                  </a:txBody>
                  <a:tcPr marL="68580" marR="68580" marT="0" marB="0"/>
                </a:tc>
                <a:tc>
                  <a:txBody>
                    <a:bodyPr/>
                    <a:lstStyle/>
                    <a:p>
                      <a:pPr algn="ctr">
                        <a:spcAft>
                          <a:spcPts val="0"/>
                        </a:spcAft>
                      </a:pPr>
                      <a:r>
                        <a:rPr lang="zh-TW" sz="2400" b="1" kern="100">
                          <a:latin typeface="+mn-ea"/>
                          <a:ea typeface="+mn-ea"/>
                        </a:rPr>
                        <a:t>世界</a:t>
                      </a:r>
                    </a:p>
                  </a:txBody>
                  <a:tcPr marL="68580" marR="68580" marT="0" marB="0"/>
                </a:tc>
                <a:tc>
                  <a:txBody>
                    <a:bodyPr/>
                    <a:lstStyle/>
                    <a:p>
                      <a:pPr algn="ctr">
                        <a:spcAft>
                          <a:spcPts val="0"/>
                        </a:spcAft>
                      </a:pPr>
                      <a:r>
                        <a:rPr lang="zh-TW" sz="2400" b="1" kern="100" dirty="0">
                          <a:latin typeface="+mn-ea"/>
                          <a:ea typeface="+mn-ea"/>
                        </a:rPr>
                        <a:t>中國大陸</a:t>
                      </a:r>
                    </a:p>
                  </a:txBody>
                  <a:tcPr marL="68580" marR="68580" marT="0" marB="0"/>
                </a:tc>
                <a:tc>
                  <a:txBody>
                    <a:bodyPr/>
                    <a:lstStyle/>
                    <a:p>
                      <a:pPr algn="ctr">
                        <a:spcAft>
                          <a:spcPts val="0"/>
                        </a:spcAft>
                      </a:pPr>
                      <a:r>
                        <a:rPr lang="zh-TW" sz="2400" b="1" kern="100">
                          <a:latin typeface="+mn-ea"/>
                          <a:ea typeface="+mn-ea"/>
                        </a:rPr>
                        <a:t>台灣</a:t>
                      </a:r>
                    </a:p>
                  </a:txBody>
                  <a:tcPr marL="68580" marR="68580" marT="0" marB="0"/>
                </a:tc>
              </a:tr>
              <a:tr h="461380">
                <a:tc>
                  <a:txBody>
                    <a:bodyPr/>
                    <a:lstStyle/>
                    <a:p>
                      <a:pPr algn="just">
                        <a:spcAft>
                          <a:spcPts val="0"/>
                        </a:spcAft>
                      </a:pPr>
                      <a:r>
                        <a:rPr lang="zh-TW" sz="2400" b="1" kern="100">
                          <a:latin typeface="+mn-ea"/>
                          <a:ea typeface="+mn-ea"/>
                        </a:rPr>
                        <a:t>人口（百萬人）</a:t>
                      </a:r>
                    </a:p>
                  </a:txBody>
                  <a:tcPr marL="68580" marR="68580" marT="0" marB="0"/>
                </a:tc>
                <a:tc>
                  <a:txBody>
                    <a:bodyPr/>
                    <a:lstStyle/>
                    <a:p>
                      <a:pPr algn="ctr">
                        <a:spcAft>
                          <a:spcPts val="0"/>
                        </a:spcAft>
                      </a:pPr>
                      <a:r>
                        <a:rPr lang="en-US" sz="2400" b="1" kern="100">
                          <a:latin typeface="+mn-ea"/>
                          <a:ea typeface="+mn-ea"/>
                        </a:rPr>
                        <a:t>9</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457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6389</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1308</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23</a:t>
                      </a:r>
                      <a:endParaRPr lang="zh-TW" sz="2400" b="1" kern="100">
                        <a:latin typeface="+mn-ea"/>
                        <a:ea typeface="+mn-ea"/>
                      </a:endParaRPr>
                    </a:p>
                  </a:txBody>
                  <a:tcPr marL="68580" marR="68580" marT="0" marB="0" anchor="ctr"/>
                </a:tc>
              </a:tr>
              <a:tr h="593279">
                <a:tc>
                  <a:txBody>
                    <a:bodyPr/>
                    <a:lstStyle/>
                    <a:p>
                      <a:pPr algn="just">
                        <a:spcAft>
                          <a:spcPts val="0"/>
                        </a:spcAft>
                      </a:pPr>
                      <a:r>
                        <a:rPr lang="zh-TW" sz="2400" b="1" kern="100" dirty="0">
                          <a:latin typeface="+mn-ea"/>
                          <a:ea typeface="+mn-ea"/>
                        </a:rPr>
                        <a:t>人口占世界</a:t>
                      </a:r>
                      <a:r>
                        <a:rPr lang="zh-TW" sz="2400" b="1" kern="100" dirty="0" smtClean="0">
                          <a:latin typeface="+mn-ea"/>
                          <a:ea typeface="+mn-ea"/>
                        </a:rPr>
                        <a:t>比</a:t>
                      </a:r>
                      <a:r>
                        <a:rPr lang="zh-TW" altLang="en-US" sz="2400" b="1" kern="100" dirty="0" smtClean="0">
                          <a:latin typeface="+mn-ea"/>
                          <a:ea typeface="+mn-ea"/>
                        </a:rPr>
                        <a:t> </a:t>
                      </a:r>
                      <a:r>
                        <a:rPr lang="en-US" sz="2400" b="1" kern="100" dirty="0" smtClean="0">
                          <a:latin typeface="+mn-ea"/>
                          <a:ea typeface="+mn-ea"/>
                        </a:rPr>
                        <a:t>%</a:t>
                      </a:r>
                      <a:endParaRPr lang="zh-TW" sz="2400" b="1" kern="100" dirty="0">
                        <a:latin typeface="+mn-ea"/>
                        <a:ea typeface="+mn-ea"/>
                      </a:endParaRPr>
                    </a:p>
                  </a:txBody>
                  <a:tcPr marL="68580" marR="68580" marT="0" marB="0"/>
                </a:tc>
                <a:tc>
                  <a:txBody>
                    <a:bodyPr/>
                    <a:lstStyle/>
                    <a:p>
                      <a:pPr algn="ctr">
                        <a:spcAft>
                          <a:spcPts val="0"/>
                        </a:spcAft>
                      </a:pPr>
                      <a:r>
                        <a:rPr lang="en-US" sz="2400" b="1" kern="100">
                          <a:latin typeface="+mn-ea"/>
                          <a:ea typeface="+mn-ea"/>
                        </a:rPr>
                        <a:t>0.1</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7.2</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20.5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0.4</a:t>
                      </a:r>
                      <a:endParaRPr lang="zh-TW" sz="2400" b="1" kern="100">
                        <a:latin typeface="+mn-ea"/>
                        <a:ea typeface="+mn-ea"/>
                      </a:endParaRPr>
                    </a:p>
                  </a:txBody>
                  <a:tcPr marL="68580" marR="68580" marT="0" marB="0" anchor="ctr"/>
                </a:tc>
              </a:tr>
              <a:tr h="829006">
                <a:tc>
                  <a:txBody>
                    <a:bodyPr/>
                    <a:lstStyle/>
                    <a:p>
                      <a:pPr algn="just">
                        <a:spcAft>
                          <a:spcPts val="0"/>
                        </a:spcAft>
                      </a:pPr>
                      <a:r>
                        <a:rPr lang="zh-TW" sz="2400" b="1" kern="100" dirty="0">
                          <a:latin typeface="+mn-ea"/>
                          <a:ea typeface="+mn-ea"/>
                        </a:rPr>
                        <a:t>非農業就業勞動力／總勞動力（</a:t>
                      </a:r>
                      <a:r>
                        <a:rPr lang="en-US" sz="2400" b="1" kern="100" dirty="0">
                          <a:latin typeface="+mn-ea"/>
                          <a:ea typeface="+mn-ea"/>
                        </a:rPr>
                        <a:t>%</a:t>
                      </a:r>
                      <a:r>
                        <a:rPr lang="zh-TW" sz="2400" b="1" kern="100" dirty="0">
                          <a:latin typeface="+mn-ea"/>
                          <a:ea typeface="+mn-ea"/>
                        </a:rPr>
                        <a:t>）</a:t>
                      </a:r>
                    </a:p>
                  </a:txBody>
                  <a:tcPr marL="68580" marR="68580" marT="0" marB="0"/>
                </a:tc>
                <a:tc>
                  <a:txBody>
                    <a:bodyPr/>
                    <a:lstStyle/>
                    <a:p>
                      <a:pPr algn="ctr">
                        <a:spcAft>
                          <a:spcPts val="0"/>
                        </a:spcAft>
                      </a:pPr>
                      <a:r>
                        <a:rPr lang="en-US" sz="2400" b="1" kern="100" dirty="0">
                          <a:latin typeface="+mn-ea"/>
                          <a:ea typeface="+mn-ea"/>
                        </a:rPr>
                        <a:t>98</a:t>
                      </a:r>
                      <a:endParaRPr lang="zh-TW" sz="2400" b="1" kern="100" dirty="0">
                        <a:latin typeface="+mn-ea"/>
                        <a:ea typeface="+mn-ea"/>
                      </a:endParaRPr>
                    </a:p>
                  </a:txBody>
                  <a:tcPr marL="68580" marR="68580" marT="0" marB="0" anchor="ctr"/>
                </a:tc>
                <a:tc>
                  <a:txBody>
                    <a:bodyPr/>
                    <a:lstStyle/>
                    <a:p>
                      <a:pPr algn="ctr">
                        <a:spcAft>
                          <a:spcPts val="0"/>
                        </a:spcAft>
                      </a:pPr>
                      <a:r>
                        <a:rPr lang="en-US" sz="2400" b="1" kern="100">
                          <a:latin typeface="+mn-ea"/>
                          <a:ea typeface="+mn-ea"/>
                        </a:rPr>
                        <a:t>95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51</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92</a:t>
                      </a:r>
                      <a:endParaRPr lang="zh-TW" sz="2400" b="1" kern="100">
                        <a:latin typeface="+mn-ea"/>
                        <a:ea typeface="+mn-ea"/>
                      </a:endParaRPr>
                    </a:p>
                  </a:txBody>
                  <a:tcPr marL="68580" marR="68580" marT="0" marB="0" anchor="ctr"/>
                </a:tc>
              </a:tr>
              <a:tr h="734913">
                <a:tc>
                  <a:txBody>
                    <a:bodyPr/>
                    <a:lstStyle/>
                    <a:p>
                      <a:pPr algn="just">
                        <a:spcAft>
                          <a:spcPts val="0"/>
                        </a:spcAft>
                      </a:pPr>
                      <a:r>
                        <a:rPr lang="en-US" sz="2400" b="1" kern="100">
                          <a:latin typeface="+mn-ea"/>
                          <a:ea typeface="+mn-ea"/>
                        </a:rPr>
                        <a:t>GDP</a:t>
                      </a:r>
                      <a:r>
                        <a:rPr lang="zh-TW" sz="2400" b="1" kern="100">
                          <a:latin typeface="+mn-ea"/>
                          <a:ea typeface="+mn-ea"/>
                        </a:rPr>
                        <a:t>（十億美元，</a:t>
                      </a:r>
                      <a:r>
                        <a:rPr lang="en-US" sz="2400" b="1" kern="100">
                          <a:latin typeface="+mn-ea"/>
                          <a:ea typeface="+mn-ea"/>
                        </a:rPr>
                        <a:t> PPP</a:t>
                      </a:r>
                      <a:r>
                        <a:rPr lang="zh-TW" sz="2400" b="1" kern="100">
                          <a:latin typeface="+mn-ea"/>
                          <a:ea typeface="+mn-ea"/>
                        </a:rPr>
                        <a:t>調整後）</a:t>
                      </a:r>
                    </a:p>
                  </a:txBody>
                  <a:tcPr marL="68580" marR="68580" marT="0" marB="0"/>
                </a:tc>
                <a:tc>
                  <a:txBody>
                    <a:bodyPr/>
                    <a:lstStyle/>
                    <a:p>
                      <a:pPr algn="ctr">
                        <a:spcAft>
                          <a:spcPts val="0"/>
                        </a:spcAft>
                      </a:pPr>
                      <a:r>
                        <a:rPr lang="en-US" sz="2400" b="1" kern="100">
                          <a:latin typeface="+mn-ea"/>
                          <a:ea typeface="+mn-ea"/>
                        </a:rPr>
                        <a:t>255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11650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55500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7262</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576</a:t>
                      </a:r>
                      <a:endParaRPr lang="zh-TW" sz="2400" b="1" kern="100">
                        <a:latin typeface="+mn-ea"/>
                        <a:ea typeface="+mn-ea"/>
                      </a:endParaRPr>
                    </a:p>
                  </a:txBody>
                  <a:tcPr marL="68580" marR="68580" marT="0" marB="0" anchor="ctr"/>
                </a:tc>
              </a:tr>
              <a:tr h="545739">
                <a:tc>
                  <a:txBody>
                    <a:bodyPr/>
                    <a:lstStyle/>
                    <a:p>
                      <a:pPr algn="just">
                        <a:spcAft>
                          <a:spcPts val="0"/>
                        </a:spcAft>
                      </a:pPr>
                      <a:r>
                        <a:rPr lang="en-US" sz="2400" b="1" kern="100" dirty="0">
                          <a:latin typeface="+mn-ea"/>
                          <a:ea typeface="+mn-ea"/>
                        </a:rPr>
                        <a:t>GDP</a:t>
                      </a:r>
                      <a:r>
                        <a:rPr lang="zh-TW" sz="2400" b="1" kern="100" dirty="0">
                          <a:latin typeface="+mn-ea"/>
                          <a:ea typeface="+mn-ea"/>
                        </a:rPr>
                        <a:t>占世界</a:t>
                      </a:r>
                      <a:r>
                        <a:rPr lang="zh-TW" sz="2400" b="1" kern="100" dirty="0" smtClean="0">
                          <a:latin typeface="+mn-ea"/>
                          <a:ea typeface="+mn-ea"/>
                        </a:rPr>
                        <a:t>比</a:t>
                      </a:r>
                      <a:r>
                        <a:rPr lang="zh-TW" altLang="en-US" sz="2400" b="1" kern="100" dirty="0" smtClean="0">
                          <a:latin typeface="+mn-ea"/>
                          <a:ea typeface="+mn-ea"/>
                        </a:rPr>
                        <a:t> </a:t>
                      </a:r>
                      <a:r>
                        <a:rPr lang="en-US" sz="2400" b="1" kern="100" dirty="0" smtClean="0">
                          <a:latin typeface="+mn-ea"/>
                          <a:ea typeface="+mn-ea"/>
                        </a:rPr>
                        <a:t>%</a:t>
                      </a:r>
                      <a:endParaRPr lang="zh-TW" sz="2400" b="1" kern="100" dirty="0">
                        <a:latin typeface="+mn-ea"/>
                        <a:ea typeface="+mn-ea"/>
                      </a:endParaRPr>
                    </a:p>
                  </a:txBody>
                  <a:tcPr marL="68580" marR="68580" marT="0" marB="0"/>
                </a:tc>
                <a:tc>
                  <a:txBody>
                    <a:bodyPr/>
                    <a:lstStyle/>
                    <a:p>
                      <a:pPr algn="ctr">
                        <a:spcAft>
                          <a:spcPts val="0"/>
                        </a:spcAft>
                      </a:pPr>
                      <a:r>
                        <a:rPr lang="en-US" sz="2400" b="1" kern="100">
                          <a:latin typeface="+mn-ea"/>
                          <a:ea typeface="+mn-ea"/>
                        </a:rPr>
                        <a:t>0.5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21.0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13.1</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1.0</a:t>
                      </a:r>
                      <a:endParaRPr lang="zh-TW" sz="2400" b="1" kern="100">
                        <a:latin typeface="+mn-ea"/>
                        <a:ea typeface="+mn-ea"/>
                      </a:endParaRPr>
                    </a:p>
                  </a:txBody>
                  <a:tcPr marL="68580" marR="68580" marT="0" marB="0" anchor="ctr"/>
                </a:tc>
              </a:tr>
              <a:tr h="734913">
                <a:tc>
                  <a:txBody>
                    <a:bodyPr/>
                    <a:lstStyle/>
                    <a:p>
                      <a:pPr algn="just">
                        <a:spcAft>
                          <a:spcPts val="0"/>
                        </a:spcAft>
                      </a:pPr>
                      <a:r>
                        <a:rPr lang="zh-TW" sz="2400" b="1" kern="100" dirty="0">
                          <a:latin typeface="+mn-ea"/>
                          <a:ea typeface="+mn-ea"/>
                        </a:rPr>
                        <a:t>過去五年平均</a:t>
                      </a:r>
                      <a:r>
                        <a:rPr lang="en-US" sz="2400" b="1" kern="100" dirty="0">
                          <a:latin typeface="+mn-ea"/>
                          <a:ea typeface="+mn-ea"/>
                        </a:rPr>
                        <a:t>GDP</a:t>
                      </a:r>
                      <a:r>
                        <a:rPr lang="zh-TW" sz="2400" b="1" kern="100" dirty="0">
                          <a:latin typeface="+mn-ea"/>
                          <a:ea typeface="+mn-ea"/>
                        </a:rPr>
                        <a:t>成長率（</a:t>
                      </a:r>
                      <a:r>
                        <a:rPr lang="en-US" sz="2400" b="1" kern="100" dirty="0">
                          <a:latin typeface="+mn-ea"/>
                          <a:ea typeface="+mn-ea"/>
                        </a:rPr>
                        <a:t>%</a:t>
                      </a:r>
                      <a:r>
                        <a:rPr lang="zh-TW" sz="2400" b="1" kern="100" dirty="0">
                          <a:latin typeface="+mn-ea"/>
                          <a:ea typeface="+mn-ea"/>
                        </a:rPr>
                        <a:t>）</a:t>
                      </a:r>
                    </a:p>
                  </a:txBody>
                  <a:tcPr marL="68580" marR="68580" marT="0" marB="0"/>
                </a:tc>
                <a:tc>
                  <a:txBody>
                    <a:bodyPr/>
                    <a:lstStyle/>
                    <a:p>
                      <a:pPr algn="ctr">
                        <a:spcAft>
                          <a:spcPts val="0"/>
                        </a:spcAft>
                      </a:pPr>
                      <a:r>
                        <a:rPr lang="en-US" sz="2400" b="1" kern="100">
                          <a:latin typeface="+mn-ea"/>
                          <a:ea typeface="+mn-ea"/>
                        </a:rPr>
                        <a:t>2.7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3.7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8.4</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3.4</a:t>
                      </a:r>
                      <a:endParaRPr lang="zh-TW" sz="2400" b="1" kern="100">
                        <a:latin typeface="+mn-ea"/>
                        <a:ea typeface="+mn-ea"/>
                      </a:endParaRPr>
                    </a:p>
                  </a:txBody>
                  <a:tcPr marL="68580" marR="68580" marT="0" marB="0" anchor="ctr"/>
                </a:tc>
              </a:tr>
              <a:tr h="734913">
                <a:tc>
                  <a:txBody>
                    <a:bodyPr/>
                    <a:lstStyle/>
                    <a:p>
                      <a:pPr algn="just">
                        <a:spcAft>
                          <a:spcPts val="0"/>
                        </a:spcAft>
                      </a:pPr>
                      <a:r>
                        <a:rPr lang="zh-TW" sz="2400" b="1" kern="100">
                          <a:latin typeface="+mn-ea"/>
                          <a:ea typeface="+mn-ea"/>
                        </a:rPr>
                        <a:t>人均 </a:t>
                      </a:r>
                      <a:r>
                        <a:rPr lang="en-US" sz="2400" b="1" kern="100">
                          <a:latin typeface="+mn-ea"/>
                          <a:ea typeface="+mn-ea"/>
                        </a:rPr>
                        <a:t>GDP</a:t>
                      </a:r>
                      <a:r>
                        <a:rPr lang="zh-TW" sz="2400" b="1" kern="100">
                          <a:latin typeface="+mn-ea"/>
                          <a:ea typeface="+mn-ea"/>
                        </a:rPr>
                        <a:t>（美元，</a:t>
                      </a:r>
                      <a:r>
                        <a:rPr lang="en-US" sz="2400" b="1" kern="100">
                          <a:latin typeface="+mn-ea"/>
                          <a:ea typeface="+mn-ea"/>
                        </a:rPr>
                        <a:t> PPP</a:t>
                      </a:r>
                      <a:r>
                        <a:rPr lang="zh-TW" sz="2400" b="1" kern="100">
                          <a:latin typeface="+mn-ea"/>
                          <a:ea typeface="+mn-ea"/>
                        </a:rPr>
                        <a:t>調整後）</a:t>
                      </a:r>
                    </a:p>
                  </a:txBody>
                  <a:tcPr marL="68580" marR="68580" marT="0" marB="0"/>
                </a:tc>
                <a:tc>
                  <a:txBody>
                    <a:bodyPr/>
                    <a:lstStyle/>
                    <a:p>
                      <a:pPr algn="ctr">
                        <a:spcAft>
                          <a:spcPts val="0"/>
                        </a:spcAft>
                      </a:pPr>
                      <a:r>
                        <a:rPr lang="en-US" sz="2400" b="1" kern="100">
                          <a:latin typeface="+mn-ea"/>
                          <a:ea typeface="+mn-ea"/>
                        </a:rPr>
                        <a:t>28400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26900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8800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5600</a:t>
                      </a:r>
                      <a:endParaRPr lang="zh-TW" sz="2400" b="1" kern="100">
                        <a:latin typeface="+mn-ea"/>
                        <a:ea typeface="+mn-ea"/>
                      </a:endParaRPr>
                    </a:p>
                  </a:txBody>
                  <a:tcPr marL="68580" marR="68580" marT="0" marB="0" anchor="ctr"/>
                </a:tc>
                <a:tc>
                  <a:txBody>
                    <a:bodyPr/>
                    <a:lstStyle/>
                    <a:p>
                      <a:pPr algn="ctr">
                        <a:spcAft>
                          <a:spcPts val="0"/>
                        </a:spcAft>
                      </a:pPr>
                      <a:r>
                        <a:rPr lang="en-US" sz="2400" b="1" kern="100" dirty="0">
                          <a:latin typeface="+mn-ea"/>
                          <a:ea typeface="+mn-ea"/>
                        </a:rPr>
                        <a:t>25300</a:t>
                      </a:r>
                      <a:endParaRPr lang="zh-TW" sz="2400" b="1" kern="100" dirty="0">
                        <a:latin typeface="+mn-ea"/>
                        <a:ea typeface="+mn-ea"/>
                      </a:endParaRPr>
                    </a:p>
                  </a:txBody>
                  <a:tcPr marL="68580" marR="68580" marT="0" marB="0" anchor="ctr"/>
                </a:tc>
              </a:tr>
            </a:tbl>
          </a:graphicData>
        </a:graphic>
      </p:graphicFrame>
      <p:sp>
        <p:nvSpPr>
          <p:cNvPr id="42052"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eaLnBrk="0" hangingPunct="0"/>
            <a:r>
              <a:rPr lang="zh-TW" altLang="en-US" sz="1100" b="1">
                <a:latin typeface="Times New Roman" pitchFamily="18" charset="0"/>
                <a:cs typeface="Times New Roman" pitchFamily="18" charset="0"/>
              </a:rPr>
              <a:t>表一 經濟概況（</a:t>
            </a:r>
            <a:r>
              <a:rPr lang="en-US" altLang="zh-TW" sz="1100" b="1">
                <a:latin typeface="Times New Roman" pitchFamily="18" charset="0"/>
                <a:cs typeface="Times New Roman" pitchFamily="18" charset="0"/>
              </a:rPr>
              <a:t>2005</a:t>
            </a:r>
            <a:r>
              <a:rPr lang="zh-TW" altLang="en-US" sz="1100" b="1">
                <a:latin typeface="Times New Roman" pitchFamily="18" charset="0"/>
                <a:cs typeface="Times New Roman" pitchFamily="18" charset="0"/>
              </a:rPr>
              <a:t>年）</a:t>
            </a:r>
            <a:endParaRPr lang="zh-TW"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57200"/>
            <a:ext cx="8229600" cy="909638"/>
          </a:xfrm>
        </p:spPr>
        <p:txBody>
          <a:bodyPr/>
          <a:lstStyle/>
          <a:p>
            <a:r>
              <a:rPr lang="zh-TW" altLang="en-US" sz="4000" b="1" smtClean="0">
                <a:solidFill>
                  <a:srgbClr val="660066"/>
                </a:solidFill>
                <a:latin typeface="新細明體" pitchFamily="18" charset="-120"/>
              </a:rPr>
              <a:t>2</a:t>
            </a:r>
            <a:r>
              <a:rPr lang="en-US" altLang="zh-TW" sz="4000" b="1" smtClean="0">
                <a:solidFill>
                  <a:srgbClr val="660066"/>
                </a:solidFill>
                <a:latin typeface="新細明體" pitchFamily="18" charset="-120"/>
              </a:rPr>
              <a:t>-1 </a:t>
            </a:r>
            <a:r>
              <a:rPr lang="zh-TW" altLang="zh-TW" sz="4000" b="1" smtClean="0">
                <a:solidFill>
                  <a:srgbClr val="660066"/>
                </a:solidFill>
                <a:latin typeface="新細明體" pitchFamily="18" charset="-120"/>
              </a:rPr>
              <a:t>瑞典</a:t>
            </a:r>
            <a:r>
              <a:rPr lang="zh-TW" altLang="en-US" sz="4000" b="1" smtClean="0">
                <a:solidFill>
                  <a:srgbClr val="660066"/>
                </a:solidFill>
                <a:latin typeface="新細明體" pitchFamily="18" charset="-120"/>
              </a:rPr>
              <a:t> </a:t>
            </a:r>
            <a:r>
              <a:rPr lang="en-US" altLang="zh-TW" sz="4000" b="1" smtClean="0">
                <a:solidFill>
                  <a:srgbClr val="660066"/>
                </a:solidFill>
                <a:latin typeface="新細明體" pitchFamily="18" charset="-120"/>
              </a:rPr>
              <a:t>2005</a:t>
            </a:r>
            <a:r>
              <a:rPr lang="zh-TW" altLang="en-US" sz="4000" b="1" smtClean="0">
                <a:solidFill>
                  <a:srgbClr val="660066"/>
                </a:solidFill>
                <a:latin typeface="新細明體" pitchFamily="18" charset="-120"/>
              </a:rPr>
              <a:t>年（續）</a:t>
            </a:r>
          </a:p>
        </p:txBody>
      </p:sp>
      <p:graphicFrame>
        <p:nvGraphicFramePr>
          <p:cNvPr id="5" name="Content Placeholder 4"/>
          <p:cNvGraphicFramePr>
            <a:graphicFrameLocks noGrp="1"/>
          </p:cNvGraphicFramePr>
          <p:nvPr>
            <p:ph idx="1"/>
          </p:nvPr>
        </p:nvGraphicFramePr>
        <p:xfrm>
          <a:off x="523875" y="1674813"/>
          <a:ext cx="8374063" cy="4023360"/>
        </p:xfrm>
        <a:graphic>
          <a:graphicData uri="http://schemas.openxmlformats.org/drawingml/2006/table">
            <a:tbl>
              <a:tblPr/>
              <a:tblGrid>
                <a:gridCol w="2613025"/>
                <a:gridCol w="1185863"/>
                <a:gridCol w="1031875"/>
                <a:gridCol w="1030287"/>
                <a:gridCol w="1444625"/>
                <a:gridCol w="1068388"/>
              </a:tblGrid>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瑞典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歐盟</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世界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中國大陸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台灣</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出口值</a:t>
                      </a:r>
                      <a:endPar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（十億美元）</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122</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1109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8819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583</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171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出口值占世界比例（</a:t>
                      </a: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1.4</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12.6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6.6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02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進口與出口總值／</a:t>
                      </a: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GDP </a:t>
                      </a: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a:t>
                      </a: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86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32</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20</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58</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政治自由度：</a:t>
                      </a:r>
                      <a:endPar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政治權利（排序）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7</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2</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政治自由度：公民自由（排序）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3062" name="Slide Number Placeholder 3"/>
          <p:cNvSpPr>
            <a:spLocks noGrp="1"/>
          </p:cNvSpPr>
          <p:nvPr>
            <p:ph type="sldNum" sz="quarter" idx="11"/>
          </p:nvPr>
        </p:nvSpPr>
        <p:spPr>
          <a:noFill/>
        </p:spPr>
        <p:txBody>
          <a:bodyPr/>
          <a:lstStyle/>
          <a:p>
            <a:fld id="{84A0648A-A749-4114-8BFE-57B23FAF79EA}" type="slidenum">
              <a:rPr lang="en-US" altLang="zh-TW" smtClean="0"/>
              <a:pPr/>
              <a:t>54</a:t>
            </a:fld>
            <a:endParaRPr lang="en-US" altLang="zh-TW" smtClean="0"/>
          </a:p>
        </p:txBody>
      </p:sp>
      <p:sp>
        <p:nvSpPr>
          <p:cNvPr id="4306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eaLnBrk="0" hangingPunct="0"/>
            <a:r>
              <a:rPr lang="zh-TW" altLang="en-US" sz="1100" b="1">
                <a:latin typeface="Times New Roman" pitchFamily="18" charset="0"/>
                <a:cs typeface="Times New Roman" pitchFamily="18" charset="0"/>
              </a:rPr>
              <a:t>表一 經濟概況（</a:t>
            </a:r>
            <a:r>
              <a:rPr lang="en-US" altLang="zh-TW" sz="1100" b="1">
                <a:latin typeface="Times New Roman" pitchFamily="18" charset="0"/>
                <a:cs typeface="Times New Roman" pitchFamily="18" charset="0"/>
              </a:rPr>
              <a:t>2005</a:t>
            </a:r>
            <a:r>
              <a:rPr lang="zh-TW" altLang="en-US" sz="1100" b="1">
                <a:latin typeface="Times New Roman" pitchFamily="18" charset="0"/>
                <a:cs typeface="Times New Roman" pitchFamily="18" charset="0"/>
              </a:rPr>
              <a:t>年）</a:t>
            </a:r>
            <a:endParaRPr lang="zh-TW"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457200"/>
            <a:ext cx="8229600" cy="1052513"/>
          </a:xfrm>
        </p:spPr>
        <p:txBody>
          <a:bodyPr/>
          <a:lstStyle/>
          <a:p>
            <a:r>
              <a:rPr lang="zh-TW" altLang="en-US" sz="4000" b="1" smtClean="0">
                <a:solidFill>
                  <a:srgbClr val="660066"/>
                </a:solidFill>
                <a:latin typeface="新細明體" pitchFamily="18" charset="-120"/>
              </a:rPr>
              <a:t>3</a:t>
            </a:r>
            <a:r>
              <a:rPr lang="en-US" altLang="zh-TW" sz="4000" b="1" smtClean="0">
                <a:solidFill>
                  <a:srgbClr val="660066"/>
                </a:solidFill>
                <a:latin typeface="新細明體" pitchFamily="18" charset="-120"/>
              </a:rPr>
              <a:t>. </a:t>
            </a:r>
            <a:r>
              <a:rPr lang="zh-TW" altLang="zh-TW" sz="4000" b="1" smtClean="0">
                <a:solidFill>
                  <a:srgbClr val="660066"/>
                </a:solidFill>
                <a:latin typeface="新細明體" pitchFamily="18" charset="-120"/>
              </a:rPr>
              <a:t>瑞典的一些</a:t>
            </a:r>
            <a:r>
              <a:rPr lang="zh-TW" altLang="en-US" sz="4000" b="1" smtClean="0">
                <a:solidFill>
                  <a:srgbClr val="660066"/>
                </a:solidFill>
                <a:latin typeface="新細明體" pitchFamily="18" charset="-120"/>
              </a:rPr>
              <a:t>數據</a:t>
            </a:r>
          </a:p>
        </p:txBody>
      </p:sp>
      <p:sp>
        <p:nvSpPr>
          <p:cNvPr id="39939" name="Content Placeholder 2"/>
          <p:cNvSpPr>
            <a:spLocks noGrp="1"/>
          </p:cNvSpPr>
          <p:nvPr>
            <p:ph idx="1"/>
          </p:nvPr>
        </p:nvSpPr>
        <p:spPr>
          <a:xfrm>
            <a:off x="457200" y="1530350"/>
            <a:ext cx="8261350" cy="4929188"/>
          </a:xfrm>
        </p:spPr>
        <p:txBody>
          <a:bodyPr/>
          <a:lstStyle/>
          <a:p>
            <a:pPr marL="609600" indent="-609600">
              <a:lnSpc>
                <a:spcPct val="120000"/>
              </a:lnSpc>
              <a:buSzTx/>
              <a:buFont typeface="Arial" charset="0"/>
              <a:buAutoNum type="arabicParenR"/>
            </a:pPr>
            <a:r>
              <a:rPr lang="zh-TW" altLang="zh-TW" smtClean="0">
                <a:latin typeface="新細明體" pitchFamily="18" charset="-120"/>
              </a:rPr>
              <a:t>人口</a:t>
            </a:r>
            <a:r>
              <a:rPr lang="zh-TW" altLang="en-US" smtClean="0">
                <a:latin typeface="新細明體" pitchFamily="18" charset="-120"/>
              </a:rPr>
              <a:t>約</a:t>
            </a:r>
            <a:r>
              <a:rPr lang="en-US" altLang="zh-TW" smtClean="0">
                <a:latin typeface="新細明體" pitchFamily="18" charset="-120"/>
              </a:rPr>
              <a:t> 9</a:t>
            </a:r>
            <a:r>
              <a:rPr lang="zh-TW" altLang="zh-TW" smtClean="0">
                <a:latin typeface="新細明體" pitchFamily="18" charset="-120"/>
              </a:rPr>
              <a:t>百萬，世界人口數的</a:t>
            </a:r>
            <a:r>
              <a:rPr lang="zh-TW" altLang="en-US" smtClean="0">
                <a:latin typeface="新細明體" pitchFamily="18" charset="-120"/>
              </a:rPr>
              <a:t> </a:t>
            </a:r>
            <a:r>
              <a:rPr lang="en-US" altLang="zh-TW" smtClean="0">
                <a:latin typeface="新細明體" pitchFamily="18" charset="-120"/>
              </a:rPr>
              <a:t>0.1%</a:t>
            </a:r>
            <a:r>
              <a:rPr lang="zh-TW" altLang="zh-TW" smtClean="0">
                <a:latin typeface="新細明體" pitchFamily="18" charset="-120"/>
              </a:rPr>
              <a:t>。</a:t>
            </a:r>
          </a:p>
          <a:p>
            <a:pPr marL="609600" indent="-609600">
              <a:lnSpc>
                <a:spcPct val="120000"/>
              </a:lnSpc>
              <a:buSzTx/>
              <a:buFont typeface="Arial" charset="0"/>
              <a:buAutoNum type="arabicParenR"/>
            </a:pPr>
            <a:r>
              <a:rPr lang="zh-TW" altLang="zh-TW" smtClean="0">
                <a:latin typeface="新細明體" pitchFamily="18" charset="-120"/>
              </a:rPr>
              <a:t>非農業產業占總產業規模的</a:t>
            </a:r>
            <a:r>
              <a:rPr lang="zh-TW" altLang="en-US" smtClean="0">
                <a:latin typeface="新細明體" pitchFamily="18" charset="-120"/>
              </a:rPr>
              <a:t> </a:t>
            </a:r>
            <a:r>
              <a:rPr lang="en-US" altLang="zh-TW" smtClean="0">
                <a:latin typeface="新細明體" pitchFamily="18" charset="-120"/>
              </a:rPr>
              <a:t>98%</a:t>
            </a:r>
            <a:r>
              <a:rPr lang="zh-TW" altLang="zh-TW" smtClean="0">
                <a:latin typeface="新細明體" pitchFamily="18" charset="-120"/>
              </a:rPr>
              <a:t>。</a:t>
            </a:r>
          </a:p>
          <a:p>
            <a:pPr marL="609600" indent="-609600">
              <a:lnSpc>
                <a:spcPct val="120000"/>
              </a:lnSpc>
              <a:buSzTx/>
              <a:buFont typeface="Arial" charset="0"/>
              <a:buAutoNum type="arabicParenR"/>
            </a:pPr>
            <a:r>
              <a:rPr lang="en-US" altLang="zh-TW" smtClean="0">
                <a:latin typeface="新細明體" pitchFamily="18" charset="-120"/>
              </a:rPr>
              <a:t>GDP</a:t>
            </a:r>
            <a:r>
              <a:rPr lang="zh-TW" altLang="zh-TW" smtClean="0">
                <a:latin typeface="新細明體" pitchFamily="18" charset="-120"/>
              </a:rPr>
              <a:t>占世界的比例約</a:t>
            </a:r>
            <a:r>
              <a:rPr lang="zh-TW" altLang="en-US" smtClean="0">
                <a:latin typeface="新細明體" pitchFamily="18" charset="-120"/>
              </a:rPr>
              <a:t> </a:t>
            </a:r>
            <a:r>
              <a:rPr lang="en-US" altLang="zh-TW" smtClean="0">
                <a:latin typeface="新細明體" pitchFamily="18" charset="-120"/>
              </a:rPr>
              <a:t>0.5%</a:t>
            </a:r>
            <a:r>
              <a:rPr lang="zh-TW" altLang="zh-TW" smtClean="0">
                <a:latin typeface="新細明體" pitchFamily="18" charset="-120"/>
              </a:rPr>
              <a:t>。</a:t>
            </a:r>
            <a:endParaRPr lang="en-US" altLang="zh-TW" smtClean="0">
              <a:latin typeface="新細明體" pitchFamily="18" charset="-120"/>
            </a:endParaRPr>
          </a:p>
          <a:p>
            <a:pPr marL="609600" indent="-609600">
              <a:lnSpc>
                <a:spcPct val="120000"/>
              </a:lnSpc>
              <a:buSzTx/>
              <a:buFont typeface="Arial" charset="0"/>
              <a:buAutoNum type="arabicParenR"/>
            </a:pPr>
            <a:r>
              <a:rPr lang="zh-TW" altLang="zh-TW" smtClean="0">
                <a:latin typeface="新細明體" pitchFamily="18" charset="-120"/>
              </a:rPr>
              <a:t>出口值占世界總出口值的</a:t>
            </a:r>
            <a:r>
              <a:rPr lang="en-US" altLang="zh-TW" smtClean="0">
                <a:latin typeface="新細明體" pitchFamily="18" charset="-120"/>
              </a:rPr>
              <a:t>1.4%</a:t>
            </a:r>
            <a:r>
              <a:rPr lang="zh-TW" altLang="zh-TW" smtClean="0">
                <a:latin typeface="新細明體" pitchFamily="18" charset="-120"/>
              </a:rPr>
              <a:t>。</a:t>
            </a:r>
            <a:endParaRPr lang="en-US" altLang="zh-TW" smtClean="0">
              <a:latin typeface="新細明體" pitchFamily="18" charset="-120"/>
            </a:endParaRPr>
          </a:p>
          <a:p>
            <a:pPr marL="609600" indent="-609600">
              <a:lnSpc>
                <a:spcPct val="120000"/>
              </a:lnSpc>
              <a:buSzTx/>
              <a:buFont typeface="Arial" charset="0"/>
              <a:buAutoNum type="arabicParenR"/>
            </a:pPr>
            <a:r>
              <a:rPr lang="zh-TW" altLang="zh-TW" smtClean="0">
                <a:latin typeface="新細明體" pitchFamily="18" charset="-120"/>
              </a:rPr>
              <a:t>進口與出口總值占國內</a:t>
            </a:r>
            <a:r>
              <a:rPr lang="en-US" altLang="zh-TW" smtClean="0">
                <a:latin typeface="新細明體" pitchFamily="18" charset="-120"/>
              </a:rPr>
              <a:t>GDP</a:t>
            </a:r>
            <a:r>
              <a:rPr lang="zh-TW" altLang="zh-TW" smtClean="0">
                <a:latin typeface="新細明體" pitchFamily="18" charset="-120"/>
              </a:rPr>
              <a:t>的</a:t>
            </a:r>
            <a:r>
              <a:rPr lang="zh-TW" altLang="en-US" smtClean="0">
                <a:latin typeface="新細明體" pitchFamily="18" charset="-120"/>
              </a:rPr>
              <a:t>的</a:t>
            </a:r>
            <a:r>
              <a:rPr lang="en-US" altLang="zh-TW" smtClean="0">
                <a:latin typeface="新細明體" pitchFamily="18" charset="-120"/>
              </a:rPr>
              <a:t>86%</a:t>
            </a:r>
            <a:r>
              <a:rPr lang="zh-TW" altLang="zh-TW" smtClean="0">
                <a:latin typeface="新細明體" pitchFamily="18" charset="-120"/>
              </a:rPr>
              <a:t>。</a:t>
            </a:r>
          </a:p>
          <a:p>
            <a:pPr marL="609600" indent="-609600">
              <a:lnSpc>
                <a:spcPct val="120000"/>
              </a:lnSpc>
              <a:buSzTx/>
              <a:buFont typeface="Arial" charset="0"/>
              <a:buAutoNum type="arabicParenR"/>
            </a:pPr>
            <a:r>
              <a:rPr lang="zh-TW" altLang="zh-TW" smtClean="0">
                <a:latin typeface="新細明體" pitchFamily="18" charset="-120"/>
              </a:rPr>
              <a:t>不論在政治權利或公民自由兩種七分位指標均位居最自由的等級。</a:t>
            </a:r>
            <a:endParaRPr lang="zh-TW" altLang="en-US" smtClean="0">
              <a:latin typeface="新細明體" pitchFamily="18" charset="-120"/>
            </a:endParaRPr>
          </a:p>
        </p:txBody>
      </p:sp>
      <p:sp>
        <p:nvSpPr>
          <p:cNvPr id="44036" name="Slide Number Placeholder 3"/>
          <p:cNvSpPr>
            <a:spLocks noGrp="1"/>
          </p:cNvSpPr>
          <p:nvPr>
            <p:ph type="sldNum" sz="quarter" idx="11"/>
          </p:nvPr>
        </p:nvSpPr>
        <p:spPr>
          <a:noFill/>
        </p:spPr>
        <p:txBody>
          <a:bodyPr/>
          <a:lstStyle/>
          <a:p>
            <a:fld id="{1F789C46-AEBE-4482-A82D-91D5AB3D1B41}" type="slidenum">
              <a:rPr lang="en-US" altLang="zh-TW" smtClean="0"/>
              <a:pPr/>
              <a:t>55</a:t>
            </a:fld>
            <a:endParaRPr lang="en-US" altLang="zh-TW"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81075"/>
          </a:xfrm>
        </p:spPr>
        <p:txBody>
          <a:bodyPr/>
          <a:lstStyle/>
          <a:p>
            <a:r>
              <a:rPr lang="zh-TW" altLang="en-US" sz="4000" b="1" smtClean="0">
                <a:solidFill>
                  <a:srgbClr val="660066"/>
                </a:solidFill>
                <a:latin typeface="新細明體" pitchFamily="18" charset="-120"/>
              </a:rPr>
              <a:t>4</a:t>
            </a:r>
            <a:r>
              <a:rPr lang="en-US" altLang="zh-TW" sz="4000" b="1" smtClean="0">
                <a:solidFill>
                  <a:srgbClr val="660066"/>
                </a:solidFill>
                <a:latin typeface="新細明體" pitchFamily="18" charset="-120"/>
              </a:rPr>
              <a:t>. </a:t>
            </a:r>
            <a:r>
              <a:rPr lang="zh-TW" altLang="zh-TW" sz="4000" b="1" smtClean="0">
                <a:solidFill>
                  <a:srgbClr val="660066"/>
                </a:solidFill>
                <a:latin typeface="新細明體" pitchFamily="18" charset="-120"/>
              </a:rPr>
              <a:t>成功</a:t>
            </a:r>
            <a:r>
              <a:rPr lang="zh-TW" altLang="en-US" sz="4000" b="1" smtClean="0">
                <a:solidFill>
                  <a:srgbClr val="660066"/>
                </a:solidFill>
                <a:latin typeface="新細明體" pitchFamily="18" charset="-120"/>
              </a:rPr>
              <a:t>的原因</a:t>
            </a:r>
            <a:endParaRPr lang="zh-TW" altLang="en-US" sz="4000" smtClean="0">
              <a:solidFill>
                <a:srgbClr val="660066"/>
              </a:solidFill>
              <a:latin typeface="新細明體" pitchFamily="18" charset="-120"/>
            </a:endParaRPr>
          </a:p>
        </p:txBody>
      </p:sp>
      <p:sp>
        <p:nvSpPr>
          <p:cNvPr id="3" name="Content Placeholder 2"/>
          <p:cNvSpPr>
            <a:spLocks noGrp="1"/>
          </p:cNvSpPr>
          <p:nvPr>
            <p:ph idx="1"/>
          </p:nvPr>
        </p:nvSpPr>
        <p:spPr>
          <a:xfrm>
            <a:off x="487363" y="1498600"/>
            <a:ext cx="8378825" cy="5065713"/>
          </a:xfrm>
        </p:spPr>
        <p:txBody>
          <a:bodyPr/>
          <a:lstStyle/>
          <a:p>
            <a:pPr marL="703263" indent="-609600">
              <a:buClr>
                <a:srgbClr val="006600"/>
              </a:buClr>
              <a:buSzPct val="105000"/>
              <a:buFont typeface="Arial" charset="0"/>
              <a:buAutoNum type="arabicParenR"/>
            </a:pPr>
            <a:r>
              <a:rPr lang="zh-TW" altLang="en-US" smtClean="0">
                <a:latin typeface="新細明體" pitchFamily="18" charset="-120"/>
              </a:rPr>
              <a:t>以自由開放的市場去促進經濟成長：</a:t>
            </a:r>
            <a:endParaRPr lang="en-US" altLang="zh-TW" smtClean="0">
              <a:latin typeface="新細明體" pitchFamily="18" charset="-120"/>
            </a:endParaRPr>
          </a:p>
          <a:p>
            <a:pPr marL="892175" lvl="1" indent="1588">
              <a:buClr>
                <a:srgbClr val="006600"/>
              </a:buClr>
              <a:buSzPct val="105000"/>
            </a:pPr>
            <a:r>
              <a:rPr lang="zh-TW" altLang="en-US" sz="3200" smtClean="0">
                <a:latin typeface="新細明體" pitchFamily="18" charset="-120"/>
              </a:rPr>
              <a:t>價格未受扭曲、知識得以利用</a:t>
            </a:r>
            <a:endParaRPr lang="en-US" altLang="zh-TW" sz="3200" smtClean="0">
              <a:latin typeface="新細明體" pitchFamily="18" charset="-120"/>
            </a:endParaRPr>
          </a:p>
          <a:p>
            <a:pPr marL="892175" lvl="1" indent="1588">
              <a:buClr>
                <a:srgbClr val="006600"/>
              </a:buClr>
              <a:buSzPct val="105000"/>
            </a:pPr>
            <a:r>
              <a:rPr lang="zh-TW" altLang="en-US" sz="3200" smtClean="0">
                <a:latin typeface="新細明體" pitchFamily="18" charset="-120"/>
              </a:rPr>
              <a:t>企業家精神興盛</a:t>
            </a:r>
            <a:endParaRPr lang="en-US" altLang="zh-TW" sz="3200" smtClean="0">
              <a:latin typeface="新細明體" pitchFamily="18" charset="-120"/>
            </a:endParaRPr>
          </a:p>
          <a:p>
            <a:pPr marL="703263" indent="-609600">
              <a:buClr>
                <a:srgbClr val="006600"/>
              </a:buClr>
              <a:buSzPct val="105000"/>
              <a:buFont typeface="Arial" charset="0"/>
              <a:buAutoNum type="arabicParenR"/>
            </a:pPr>
            <a:r>
              <a:rPr lang="zh-TW" altLang="en-US" smtClean="0">
                <a:latin typeface="新細明體" pitchFamily="18" charset="-120"/>
              </a:rPr>
              <a:t>在民主政治下分享經濟成長成果：</a:t>
            </a:r>
            <a:endParaRPr lang="en-US" altLang="zh-TW" smtClean="0">
              <a:latin typeface="新細明體" pitchFamily="18" charset="-120"/>
            </a:endParaRPr>
          </a:p>
          <a:p>
            <a:pPr marL="892175" lvl="1" indent="1588">
              <a:buClr>
                <a:srgbClr val="006600"/>
              </a:buClr>
              <a:buSzPct val="105000"/>
            </a:pPr>
            <a:r>
              <a:rPr lang="zh-TW" altLang="en-US" sz="3200" smtClean="0">
                <a:latin typeface="新細明體" pitchFamily="18" charset="-120"/>
              </a:rPr>
              <a:t>龐大的公共支出與福利支出</a:t>
            </a:r>
            <a:endParaRPr lang="en-US" altLang="zh-TW" sz="3200" smtClean="0">
              <a:latin typeface="新細明體" pitchFamily="18" charset="-120"/>
            </a:endParaRPr>
          </a:p>
          <a:p>
            <a:pPr marL="892175" lvl="1" indent="1588">
              <a:buClr>
                <a:srgbClr val="006600"/>
              </a:buClr>
              <a:buSzPct val="105000"/>
            </a:pPr>
            <a:r>
              <a:rPr lang="zh-TW" altLang="en-US" sz="3200" smtClean="0">
                <a:latin typeface="新細明體" pitchFamily="18" charset="-120"/>
              </a:rPr>
              <a:t>監督政府</a:t>
            </a:r>
            <a:endParaRPr lang="en-US" altLang="zh-TW" sz="3200" smtClean="0">
              <a:latin typeface="新細明體" pitchFamily="18" charset="-120"/>
            </a:endParaRPr>
          </a:p>
          <a:p>
            <a:pPr marL="703263" indent="-609600">
              <a:buClr>
                <a:srgbClr val="006600"/>
              </a:buClr>
              <a:buSzPct val="105000"/>
              <a:buFont typeface="Arial" charset="0"/>
              <a:buAutoNum type="arabicParenR"/>
            </a:pPr>
            <a:r>
              <a:rPr lang="zh-TW" altLang="en-US" smtClean="0">
                <a:latin typeface="新細明體" pitchFamily="18" charset="-120"/>
              </a:rPr>
              <a:t>不能違背的憲政約制：</a:t>
            </a:r>
            <a:endParaRPr lang="en-US" altLang="zh-TW" smtClean="0">
              <a:latin typeface="新細明體" pitchFamily="18" charset="-120"/>
            </a:endParaRPr>
          </a:p>
          <a:p>
            <a:pPr marL="892175" lvl="1" indent="1588">
              <a:buClr>
                <a:srgbClr val="006600"/>
              </a:buClr>
              <a:buSzPct val="105000"/>
            </a:pPr>
            <a:r>
              <a:rPr lang="zh-TW" altLang="en-US" sz="3200" smtClean="0">
                <a:latin typeface="新細明體" pitchFamily="18" charset="-120"/>
              </a:rPr>
              <a:t>以高稅賦，而非舉債去支付高預算</a:t>
            </a:r>
          </a:p>
        </p:txBody>
      </p:sp>
      <p:sp>
        <p:nvSpPr>
          <p:cNvPr id="45060" name="Slide Number Placeholder 3"/>
          <p:cNvSpPr>
            <a:spLocks noGrp="1"/>
          </p:cNvSpPr>
          <p:nvPr>
            <p:ph type="sldNum" sz="quarter" idx="11"/>
          </p:nvPr>
        </p:nvSpPr>
        <p:spPr>
          <a:noFill/>
        </p:spPr>
        <p:txBody>
          <a:bodyPr/>
          <a:lstStyle/>
          <a:p>
            <a:fld id="{74BC7C08-3176-4826-A1AC-F97F07CDB606}" type="slidenum">
              <a:rPr lang="en-US" altLang="zh-TW" smtClean="0"/>
              <a:pPr/>
              <a:t>56</a:t>
            </a:fld>
            <a:endParaRPr lang="en-US" altLang="zh-TW"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71550"/>
          </a:xfrm>
        </p:spPr>
        <p:txBody>
          <a:bodyPr/>
          <a:lstStyle/>
          <a:p>
            <a:r>
              <a:rPr lang="en-US" altLang="zh-TW" sz="4000" b="1" smtClean="0">
                <a:solidFill>
                  <a:srgbClr val="660066"/>
                </a:solidFill>
                <a:latin typeface="新細明體" pitchFamily="18" charset="-120"/>
              </a:rPr>
              <a:t>5. </a:t>
            </a:r>
            <a:r>
              <a:rPr lang="zh-TW" altLang="en-US" sz="4000" b="1" smtClean="0">
                <a:solidFill>
                  <a:srgbClr val="660066"/>
                </a:solidFill>
                <a:latin typeface="新細明體" pitchFamily="18" charset="-120"/>
              </a:rPr>
              <a:t>對比希臘</a:t>
            </a:r>
            <a:endParaRPr lang="zh-TW" altLang="en-US" sz="4000" smtClean="0">
              <a:solidFill>
                <a:srgbClr val="660066"/>
              </a:solidFill>
              <a:latin typeface="新細明體" pitchFamily="18" charset="-120"/>
            </a:endParaRPr>
          </a:p>
        </p:txBody>
      </p:sp>
      <p:sp>
        <p:nvSpPr>
          <p:cNvPr id="3" name="Content Placeholder 2"/>
          <p:cNvSpPr>
            <a:spLocks noGrp="1"/>
          </p:cNvSpPr>
          <p:nvPr>
            <p:ph idx="1"/>
          </p:nvPr>
        </p:nvSpPr>
        <p:spPr>
          <a:xfrm>
            <a:off x="482600" y="1366838"/>
            <a:ext cx="8507413" cy="5259387"/>
          </a:xfrm>
        </p:spPr>
        <p:txBody>
          <a:bodyPr/>
          <a:lstStyle/>
          <a:p>
            <a:pPr marL="609600" indent="-609600"/>
            <a:r>
              <a:rPr lang="zh-TW" altLang="en-US" b="1" smtClean="0">
                <a:solidFill>
                  <a:srgbClr val="660066"/>
                </a:solidFill>
              </a:rPr>
              <a:t>希臘債務發生原因</a:t>
            </a:r>
            <a:r>
              <a:rPr lang="zh-TW" altLang="en-US" smtClean="0">
                <a:latin typeface="新細明體" pitchFamily="18" charset="-120"/>
              </a:rPr>
              <a:t>： </a:t>
            </a:r>
          </a:p>
          <a:p>
            <a:pPr marL="609600" indent="-609600">
              <a:buSzTx/>
              <a:buFont typeface="Arial" charset="0"/>
              <a:buAutoNum type="arabicParenR"/>
            </a:pPr>
            <a:r>
              <a:rPr lang="zh-TW" altLang="en-US" smtClean="0">
                <a:latin typeface="新細明體" pitchFamily="18" charset="-120"/>
              </a:rPr>
              <a:t>政府財政長年來超支 </a:t>
            </a:r>
          </a:p>
          <a:p>
            <a:pPr marL="990600" lvl="1" indent="-533400"/>
            <a:r>
              <a:rPr lang="zh-TW" altLang="en-US" sz="3200" smtClean="0">
                <a:latin typeface="新細明體" pitchFamily="18" charset="-120"/>
              </a:rPr>
              <a:t>高額的公共支出、工資和退休金等福利。 　　</a:t>
            </a:r>
          </a:p>
          <a:p>
            <a:pPr marL="609600" indent="-609600">
              <a:buSzTx/>
              <a:buFont typeface="Arial" charset="0"/>
              <a:buAutoNum type="arabicParenR"/>
            </a:pPr>
            <a:r>
              <a:rPr lang="zh-TW" altLang="en-US" smtClean="0">
                <a:latin typeface="新細明體" pitchFamily="18" charset="-120"/>
              </a:rPr>
              <a:t>公務員人數龐大 </a:t>
            </a:r>
          </a:p>
          <a:p>
            <a:pPr marL="990600" lvl="1" indent="-533400"/>
            <a:r>
              <a:rPr lang="zh-TW" altLang="en-US" sz="3200" smtClean="0">
                <a:latin typeface="新細明體" pitchFamily="18" charset="-120"/>
              </a:rPr>
              <a:t>公務員佔勞動人口達</a:t>
            </a:r>
            <a:r>
              <a:rPr lang="en-US" altLang="zh-TW" sz="3200" smtClean="0">
                <a:latin typeface="新細明體" pitchFamily="18" charset="-120"/>
              </a:rPr>
              <a:t>10%</a:t>
            </a:r>
            <a:r>
              <a:rPr lang="zh-TW" altLang="en-US" sz="3200" smtClean="0">
                <a:latin typeface="新細明體" pitchFamily="18" charset="-120"/>
              </a:rPr>
              <a:t>。加上退休金管理等公共部門的從業人數，比例更高。　　</a:t>
            </a:r>
          </a:p>
          <a:p>
            <a:pPr marL="609600" indent="-609600">
              <a:buSzTx/>
              <a:buFont typeface="Arial" charset="0"/>
              <a:buAutoNum type="arabicParenR"/>
            </a:pPr>
            <a:r>
              <a:rPr lang="zh-TW" altLang="en-US" smtClean="0">
                <a:latin typeface="新細明體" pitchFamily="18" charset="-120"/>
              </a:rPr>
              <a:t>逃漏稅嚴重 </a:t>
            </a:r>
          </a:p>
          <a:p>
            <a:pPr marL="990600" lvl="1" indent="-533400"/>
            <a:r>
              <a:rPr lang="zh-TW" altLang="en-US" sz="3200" smtClean="0">
                <a:latin typeface="新細明體" pitchFamily="18" charset="-120"/>
              </a:rPr>
              <a:t>地下經濟佔</a:t>
            </a:r>
            <a:r>
              <a:rPr lang="en-US" altLang="zh-TW" sz="3200" smtClean="0">
                <a:latin typeface="新細明體" pitchFamily="18" charset="-120"/>
              </a:rPr>
              <a:t>GDP</a:t>
            </a:r>
            <a:r>
              <a:rPr lang="zh-TW" altLang="en-US" sz="3200" smtClean="0">
                <a:latin typeface="新細明體" pitchFamily="18" charset="-120"/>
              </a:rPr>
              <a:t>的比例將近</a:t>
            </a:r>
            <a:r>
              <a:rPr lang="en-US" altLang="zh-TW" sz="3200" smtClean="0">
                <a:latin typeface="新細明體" pitchFamily="18" charset="-120"/>
              </a:rPr>
              <a:t>25%</a:t>
            </a:r>
            <a:r>
              <a:rPr lang="zh-TW" altLang="en-US" sz="3200" smtClean="0">
                <a:latin typeface="新細明體" pitchFamily="18" charset="-120"/>
              </a:rPr>
              <a:t>。</a:t>
            </a:r>
            <a:endParaRPr lang="en-US" altLang="zh-TW" sz="3200" smtClean="0">
              <a:latin typeface="新細明體" pitchFamily="18" charset="-120"/>
            </a:endParaRPr>
          </a:p>
          <a:p>
            <a:pPr marL="990600" lvl="1" indent="-533400"/>
            <a:r>
              <a:rPr lang="zh-TW" altLang="en-US" sz="3200" smtClean="0">
                <a:latin typeface="新細明體" pitchFamily="18" charset="-120"/>
              </a:rPr>
              <a:t>貪腐為歐盟會員國最後一 名。　</a:t>
            </a:r>
          </a:p>
        </p:txBody>
      </p:sp>
      <p:sp>
        <p:nvSpPr>
          <p:cNvPr id="46084" name="Slide Number Placeholder 3"/>
          <p:cNvSpPr>
            <a:spLocks noGrp="1"/>
          </p:cNvSpPr>
          <p:nvPr>
            <p:ph type="sldNum" sz="quarter" idx="11"/>
          </p:nvPr>
        </p:nvSpPr>
        <p:spPr>
          <a:noFill/>
        </p:spPr>
        <p:txBody>
          <a:bodyPr/>
          <a:lstStyle/>
          <a:p>
            <a:fld id="{66E01433-4395-4F70-9BC2-A8A65A586144}" type="slidenum">
              <a:rPr lang="en-US" altLang="zh-TW" smtClean="0"/>
              <a:pPr/>
              <a:t>57</a:t>
            </a:fld>
            <a:endParaRPr lang="en-US" altLang="zh-TW"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457200"/>
            <a:ext cx="8229600" cy="1063625"/>
          </a:xfrm>
        </p:spPr>
        <p:txBody>
          <a:bodyPr/>
          <a:lstStyle/>
          <a:p>
            <a:r>
              <a:rPr lang="en-US" altLang="zh-TW" sz="4000" b="1" smtClean="0">
                <a:solidFill>
                  <a:srgbClr val="660066"/>
                </a:solidFill>
                <a:latin typeface="新細明體" pitchFamily="18" charset="-120"/>
              </a:rPr>
              <a:t>5-1 </a:t>
            </a:r>
            <a:r>
              <a:rPr lang="zh-TW" altLang="en-US" sz="4000" b="1" smtClean="0">
                <a:solidFill>
                  <a:srgbClr val="660066"/>
                </a:solidFill>
                <a:latin typeface="新細明體" pitchFamily="18" charset="-120"/>
              </a:rPr>
              <a:t>其他報導</a:t>
            </a:r>
          </a:p>
        </p:txBody>
      </p:sp>
      <p:sp>
        <p:nvSpPr>
          <p:cNvPr id="3" name="Content Placeholder 2"/>
          <p:cNvSpPr>
            <a:spLocks noGrp="1"/>
          </p:cNvSpPr>
          <p:nvPr>
            <p:ph idx="1"/>
          </p:nvPr>
        </p:nvSpPr>
        <p:spPr>
          <a:xfrm>
            <a:off x="466725" y="1603375"/>
            <a:ext cx="8229600" cy="4213225"/>
          </a:xfrm>
        </p:spPr>
        <p:txBody>
          <a:bodyPr/>
          <a:lstStyle/>
          <a:p>
            <a:pPr>
              <a:defRPr/>
            </a:pPr>
            <a:r>
              <a:rPr lang="zh-TW" altLang="en-US" dirty="0" smtClean="0">
                <a:latin typeface="+mn-ea"/>
              </a:rPr>
              <a:t>希臘政府的公務員</a:t>
            </a:r>
            <a:r>
              <a:rPr lang="en-US" altLang="zh-TW" dirty="0" smtClean="0">
                <a:latin typeface="+mn-ea"/>
              </a:rPr>
              <a:t>50</a:t>
            </a:r>
            <a:r>
              <a:rPr lang="zh-TW" altLang="en-US" dirty="0" smtClean="0">
                <a:latin typeface="+mn-ea"/>
              </a:rPr>
              <a:t>多歲就可以退休。</a:t>
            </a:r>
            <a:endParaRPr lang="en-US" altLang="zh-TW" dirty="0" smtClean="0">
              <a:latin typeface="+mn-ea"/>
            </a:endParaRPr>
          </a:p>
          <a:p>
            <a:pPr>
              <a:defRPr/>
            </a:pPr>
            <a:r>
              <a:rPr lang="en-US" altLang="zh-TW" dirty="0" smtClean="0">
                <a:latin typeface="+mn-ea"/>
              </a:rPr>
              <a:t>2050</a:t>
            </a:r>
            <a:r>
              <a:rPr lang="zh-TW" altLang="zh-TW" dirty="0" smtClean="0">
                <a:latin typeface="+mn-ea"/>
              </a:rPr>
              <a:t>年希臘的養老金開支將</a:t>
            </a:r>
            <a:r>
              <a:rPr lang="zh-TW" altLang="en-US" dirty="0" smtClean="0">
                <a:latin typeface="+mn-ea"/>
              </a:rPr>
              <a:t>達</a:t>
            </a:r>
            <a:r>
              <a:rPr lang="en-US" altLang="zh-TW" dirty="0" smtClean="0">
                <a:latin typeface="+mn-ea"/>
              </a:rPr>
              <a:t>GDP</a:t>
            </a:r>
            <a:r>
              <a:rPr lang="zh-TW" altLang="zh-TW" dirty="0" smtClean="0">
                <a:latin typeface="+mn-ea"/>
              </a:rPr>
              <a:t>的</a:t>
            </a:r>
            <a:r>
              <a:rPr lang="en-US" altLang="zh-TW" dirty="0" smtClean="0">
                <a:latin typeface="+mn-ea"/>
              </a:rPr>
              <a:t>12%</a:t>
            </a:r>
            <a:r>
              <a:rPr lang="zh-TW" altLang="zh-TW" dirty="0" smtClean="0">
                <a:latin typeface="+mn-ea"/>
              </a:rPr>
              <a:t>，而歐盟成員國的平均值為</a:t>
            </a:r>
            <a:r>
              <a:rPr lang="en-US" altLang="zh-TW" dirty="0" smtClean="0">
                <a:latin typeface="+mn-ea"/>
              </a:rPr>
              <a:t>3%</a:t>
            </a:r>
            <a:r>
              <a:rPr lang="zh-TW" altLang="zh-TW" dirty="0" smtClean="0">
                <a:latin typeface="+mn-ea"/>
              </a:rPr>
              <a:t>。</a:t>
            </a:r>
          </a:p>
          <a:p>
            <a:pPr>
              <a:defRPr/>
            </a:pPr>
            <a:r>
              <a:rPr lang="en-US" altLang="zh-TW" dirty="0" smtClean="0">
                <a:latin typeface="+mn-ea"/>
              </a:rPr>
              <a:t>2009</a:t>
            </a:r>
            <a:r>
              <a:rPr lang="zh-TW" altLang="zh-TW" dirty="0" smtClean="0">
                <a:latin typeface="+mn-ea"/>
              </a:rPr>
              <a:t>年政府財政赤字和公共債務佔</a:t>
            </a:r>
            <a:r>
              <a:rPr lang="en-US" altLang="zh-TW" dirty="0" smtClean="0">
                <a:latin typeface="+mn-ea"/>
              </a:rPr>
              <a:t>GDP</a:t>
            </a:r>
            <a:r>
              <a:rPr lang="zh-TW" altLang="zh-TW" dirty="0" smtClean="0">
                <a:latin typeface="+mn-ea"/>
              </a:rPr>
              <a:t>的比例</a:t>
            </a:r>
            <a:r>
              <a:rPr lang="zh-TW" altLang="en-US" dirty="0" smtClean="0">
                <a:latin typeface="+mn-ea"/>
              </a:rPr>
              <a:t>將</a:t>
            </a:r>
            <a:r>
              <a:rPr lang="zh-TW" altLang="zh-TW" dirty="0" smtClean="0">
                <a:latin typeface="+mn-ea"/>
              </a:rPr>
              <a:t>達</a:t>
            </a:r>
            <a:r>
              <a:rPr lang="en-US" altLang="zh-TW" dirty="0" smtClean="0">
                <a:latin typeface="+mn-ea"/>
              </a:rPr>
              <a:t>12.7%</a:t>
            </a:r>
            <a:r>
              <a:rPr lang="zh-TW" altLang="zh-TW" dirty="0" smtClean="0">
                <a:latin typeface="+mn-ea"/>
              </a:rPr>
              <a:t>和</a:t>
            </a:r>
            <a:r>
              <a:rPr lang="en-US" altLang="zh-TW" dirty="0" smtClean="0">
                <a:latin typeface="+mn-ea"/>
              </a:rPr>
              <a:t>113%</a:t>
            </a:r>
            <a:r>
              <a:rPr lang="zh-TW" altLang="zh-TW" dirty="0" smtClean="0">
                <a:latin typeface="+mn-ea"/>
              </a:rPr>
              <a:t>，遠超歐盟《穩定與增長公約》規定的</a:t>
            </a:r>
            <a:r>
              <a:rPr lang="en-US" altLang="zh-TW" dirty="0" smtClean="0">
                <a:latin typeface="+mn-ea"/>
              </a:rPr>
              <a:t>3%</a:t>
            </a:r>
            <a:r>
              <a:rPr lang="zh-TW" altLang="zh-TW" dirty="0" smtClean="0">
                <a:latin typeface="+mn-ea"/>
              </a:rPr>
              <a:t>和</a:t>
            </a:r>
            <a:r>
              <a:rPr lang="en-US" altLang="zh-TW" dirty="0" smtClean="0">
                <a:latin typeface="+mn-ea"/>
              </a:rPr>
              <a:t>60%</a:t>
            </a:r>
            <a:r>
              <a:rPr lang="zh-TW" altLang="zh-TW" dirty="0" smtClean="0">
                <a:latin typeface="+mn-ea"/>
              </a:rPr>
              <a:t>的上限。</a:t>
            </a:r>
            <a:endParaRPr lang="en-US" altLang="zh-TW" dirty="0" smtClean="0">
              <a:latin typeface="+mn-ea"/>
            </a:endParaRPr>
          </a:p>
          <a:p>
            <a:pPr>
              <a:defRPr/>
            </a:pPr>
            <a:r>
              <a:rPr lang="zh-TW" altLang="en-US" dirty="0" smtClean="0">
                <a:latin typeface="+mn-ea"/>
              </a:rPr>
              <a:t>到了</a:t>
            </a:r>
            <a:r>
              <a:rPr lang="en-US" altLang="zh-TW" dirty="0" smtClean="0">
                <a:latin typeface="+mn-ea"/>
              </a:rPr>
              <a:t>2009</a:t>
            </a:r>
            <a:r>
              <a:rPr lang="zh-TW" altLang="en-US" dirty="0" smtClean="0">
                <a:latin typeface="+mn-ea"/>
              </a:rPr>
              <a:t>年，希臘的財政赤字已佔到國家</a:t>
            </a:r>
            <a:r>
              <a:rPr lang="en-US" altLang="zh-TW" dirty="0" smtClean="0">
                <a:latin typeface="+mn-ea"/>
              </a:rPr>
              <a:t>GDP</a:t>
            </a:r>
            <a:r>
              <a:rPr lang="zh-TW" altLang="en-US" dirty="0" smtClean="0">
                <a:latin typeface="+mn-ea"/>
              </a:rPr>
              <a:t>的</a:t>
            </a:r>
            <a:r>
              <a:rPr lang="en-US" altLang="zh-TW" dirty="0" smtClean="0">
                <a:latin typeface="+mn-ea"/>
              </a:rPr>
              <a:t>13%</a:t>
            </a:r>
            <a:r>
              <a:rPr lang="zh-TW" altLang="en-US" dirty="0" smtClean="0">
                <a:latin typeface="+mn-ea"/>
              </a:rPr>
              <a:t>。</a:t>
            </a:r>
            <a:endParaRPr lang="zh-TW" altLang="zh-TW" dirty="0" smtClean="0">
              <a:latin typeface="+mn-ea"/>
            </a:endParaRPr>
          </a:p>
        </p:txBody>
      </p:sp>
      <p:sp>
        <p:nvSpPr>
          <p:cNvPr id="47108" name="Slide Number Placeholder 3"/>
          <p:cNvSpPr>
            <a:spLocks noGrp="1"/>
          </p:cNvSpPr>
          <p:nvPr>
            <p:ph type="sldNum" sz="quarter" idx="11"/>
          </p:nvPr>
        </p:nvSpPr>
        <p:spPr>
          <a:noFill/>
        </p:spPr>
        <p:txBody>
          <a:bodyPr/>
          <a:lstStyle/>
          <a:p>
            <a:fld id="{E03BD446-7B04-4FB9-8C12-4CE78DE09BD8}" type="slidenum">
              <a:rPr lang="en-US" altLang="zh-TW" smtClean="0"/>
              <a:pPr/>
              <a:t>58</a:t>
            </a:fld>
            <a:endParaRPr lang="en-US" altLang="zh-TW"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3625"/>
          </a:xfrm>
        </p:spPr>
        <p:txBody>
          <a:bodyPr/>
          <a:lstStyle/>
          <a:p>
            <a:r>
              <a:rPr lang="en-US" altLang="zh-TW" sz="4000" b="1" smtClean="0">
                <a:solidFill>
                  <a:srgbClr val="660066"/>
                </a:solidFill>
                <a:latin typeface="新細明體" pitchFamily="18" charset="-120"/>
              </a:rPr>
              <a:t>6. </a:t>
            </a:r>
            <a:r>
              <a:rPr lang="zh-TW" altLang="en-US" sz="4000" b="1" smtClean="0">
                <a:solidFill>
                  <a:srgbClr val="660066"/>
                </a:solidFill>
                <a:latin typeface="新細明體" pitchFamily="18" charset="-120"/>
              </a:rPr>
              <a:t>惡性的立法</a:t>
            </a:r>
          </a:p>
        </p:txBody>
      </p:sp>
      <p:sp>
        <p:nvSpPr>
          <p:cNvPr id="3" name="Content Placeholder 2"/>
          <p:cNvSpPr>
            <a:spLocks noGrp="1"/>
          </p:cNvSpPr>
          <p:nvPr>
            <p:ph idx="1"/>
          </p:nvPr>
        </p:nvSpPr>
        <p:spPr>
          <a:xfrm>
            <a:off x="627063" y="1624013"/>
            <a:ext cx="8054975" cy="4806950"/>
          </a:xfrm>
        </p:spPr>
        <p:txBody>
          <a:bodyPr/>
          <a:lstStyle/>
          <a:p>
            <a:pPr>
              <a:defRPr/>
            </a:pPr>
            <a:r>
              <a:rPr lang="zh-TW" altLang="en-US" dirty="0" smtClean="0">
                <a:latin typeface="+mn-ea"/>
              </a:rPr>
              <a:t>惡性的 </a:t>
            </a:r>
            <a:r>
              <a:rPr lang="en-US" altLang="zh-TW" dirty="0" smtClean="0">
                <a:latin typeface="+mn-ea"/>
              </a:rPr>
              <a:t>(mal-)</a:t>
            </a:r>
            <a:r>
              <a:rPr lang="zh-TW" altLang="en-US" dirty="0" smtClean="0">
                <a:latin typeface="+mn-ea"/>
              </a:rPr>
              <a:t>：</a:t>
            </a:r>
            <a:endParaRPr lang="en-US" altLang="zh-TW" dirty="0" smtClean="0">
              <a:latin typeface="+mn-ea"/>
            </a:endParaRPr>
          </a:p>
          <a:p>
            <a:pPr lvl="1">
              <a:defRPr/>
            </a:pPr>
            <a:r>
              <a:rPr lang="zh-TW" altLang="en-US" sz="3200" dirty="0" smtClean="0">
                <a:latin typeface="+mn-ea"/>
              </a:rPr>
              <a:t>朝向錯誤的方向，並將帶來全面性的嚴重的後果</a:t>
            </a:r>
            <a:endParaRPr lang="en-US" altLang="zh-TW" sz="3200" dirty="0" smtClean="0">
              <a:latin typeface="+mn-ea"/>
            </a:endParaRPr>
          </a:p>
          <a:p>
            <a:pPr lvl="1">
              <a:defRPr/>
            </a:pPr>
            <a:r>
              <a:rPr lang="zh-TW" altLang="en-US" sz="3200" dirty="0" smtClean="0">
                <a:latin typeface="+mn-ea"/>
              </a:rPr>
              <a:t>希臘：</a:t>
            </a:r>
            <a:r>
              <a:rPr lang="en-US" altLang="zh-TW" sz="3200" dirty="0" smtClean="0">
                <a:latin typeface="+mn-ea"/>
              </a:rPr>
              <a:t>mal-legislative law </a:t>
            </a:r>
          </a:p>
          <a:p>
            <a:pPr>
              <a:defRPr/>
            </a:pPr>
            <a:r>
              <a:rPr lang="zh-TW" altLang="en-US" dirty="0" smtClean="0">
                <a:latin typeface="+mn-ea"/>
              </a:rPr>
              <a:t>過度的</a:t>
            </a:r>
            <a:r>
              <a:rPr lang="en-US" altLang="zh-TW" dirty="0" smtClean="0">
                <a:latin typeface="+mn-ea"/>
              </a:rPr>
              <a:t>(over-)</a:t>
            </a:r>
            <a:r>
              <a:rPr lang="zh-TW" altLang="en-US" dirty="0" smtClean="0">
                <a:latin typeface="+mn-ea"/>
              </a:rPr>
              <a:t>：</a:t>
            </a:r>
            <a:endParaRPr lang="en-US" altLang="zh-TW" dirty="0" smtClean="0">
              <a:latin typeface="+mn-ea"/>
            </a:endParaRPr>
          </a:p>
          <a:p>
            <a:pPr lvl="1">
              <a:defRPr/>
            </a:pPr>
            <a:r>
              <a:rPr lang="zh-TW" altLang="en-US" sz="3200" dirty="0" smtClean="0">
                <a:latin typeface="+mn-ea"/>
              </a:rPr>
              <a:t>方向問題不大，主要是數量不對，後果不算太嚴重</a:t>
            </a:r>
            <a:endParaRPr lang="en-US" altLang="zh-TW" sz="3200" dirty="0" smtClean="0">
              <a:latin typeface="+mn-ea"/>
            </a:endParaRPr>
          </a:p>
          <a:p>
            <a:pPr lvl="1">
              <a:defRPr/>
            </a:pPr>
            <a:r>
              <a:rPr lang="zh-TW" altLang="en-US" sz="3200" dirty="0" smtClean="0">
                <a:latin typeface="+mn-ea"/>
              </a:rPr>
              <a:t>新古典理論：</a:t>
            </a:r>
            <a:r>
              <a:rPr lang="en-US" altLang="zh-TW" sz="3200" dirty="0" smtClean="0">
                <a:latin typeface="+mn-ea"/>
              </a:rPr>
              <a:t>over-investment</a:t>
            </a:r>
            <a:endParaRPr lang="zh-TW" altLang="en-US" sz="3200" dirty="0" smtClean="0">
              <a:latin typeface="+mn-ea"/>
            </a:endParaRPr>
          </a:p>
        </p:txBody>
      </p:sp>
      <p:sp>
        <p:nvSpPr>
          <p:cNvPr id="48132" name="Slide Number Placeholder 3"/>
          <p:cNvSpPr>
            <a:spLocks noGrp="1"/>
          </p:cNvSpPr>
          <p:nvPr>
            <p:ph type="sldNum" sz="quarter" idx="11"/>
          </p:nvPr>
        </p:nvSpPr>
        <p:spPr>
          <a:noFill/>
        </p:spPr>
        <p:txBody>
          <a:bodyPr/>
          <a:lstStyle/>
          <a:p>
            <a:fld id="{0DBF3EC0-B840-4B8D-8570-697F0A12DD19}" type="slidenum">
              <a:rPr lang="en-US" altLang="zh-TW" smtClean="0"/>
              <a:pPr/>
              <a:t>59</a:t>
            </a:fld>
            <a:endParaRPr lang="en-US" altLang="zh-TW"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457200"/>
            <a:ext cx="8229600" cy="1046163"/>
          </a:xfrm>
        </p:spPr>
        <p:txBody>
          <a:bodyPr/>
          <a:lstStyle/>
          <a:p>
            <a:r>
              <a:rPr lang="en-US" altLang="zh-TW" sz="4000" b="1" smtClean="0">
                <a:solidFill>
                  <a:srgbClr val="660066"/>
                </a:solidFill>
                <a:latin typeface="新細明體" pitchFamily="18" charset="-120"/>
              </a:rPr>
              <a:t>3. </a:t>
            </a:r>
            <a:r>
              <a:rPr lang="zh-TW" altLang="en-US" sz="4000" b="1" smtClean="0">
                <a:solidFill>
                  <a:srgbClr val="660066"/>
                </a:solidFill>
                <a:latin typeface="新細明體" pitchFamily="18" charset="-120"/>
              </a:rPr>
              <a:t>理想與現實</a:t>
            </a:r>
          </a:p>
        </p:txBody>
      </p:sp>
      <p:sp>
        <p:nvSpPr>
          <p:cNvPr id="63491" name="Rectangle 3"/>
          <p:cNvSpPr>
            <a:spLocks noGrp="1" noChangeArrowheads="1"/>
          </p:cNvSpPr>
          <p:nvPr>
            <p:ph type="body" idx="1"/>
          </p:nvPr>
        </p:nvSpPr>
        <p:spPr>
          <a:xfrm>
            <a:off x="457200" y="1614506"/>
            <a:ext cx="8302625" cy="4841875"/>
          </a:xfrm>
        </p:spPr>
        <p:txBody>
          <a:bodyPr/>
          <a:lstStyle/>
          <a:p>
            <a:pPr marL="609600" indent="-609600"/>
            <a:r>
              <a:rPr lang="zh-TW" altLang="en-US" dirty="0" smtClean="0">
                <a:latin typeface="新細明體" pitchFamily="18" charset="-120"/>
                <a:sym typeface="Wingdings" pitchFamily="2" charset="2"/>
              </a:rPr>
              <a:t>社會狀態</a:t>
            </a:r>
            <a:r>
              <a:rPr lang="zh-TW" altLang="en-US" dirty="0" smtClean="0">
                <a:latin typeface="新細明體" pitchFamily="18" charset="-120"/>
                <a:sym typeface="Wingdings" pitchFamily="2" charset="2"/>
              </a:rPr>
              <a:t>：</a:t>
            </a:r>
            <a:endParaRPr lang="en-US" altLang="zh-TW" dirty="0" smtClean="0">
              <a:latin typeface="新細明體" pitchFamily="18" charset="-120"/>
              <a:sym typeface="Wingdings" pitchFamily="2" charset="2"/>
            </a:endParaRPr>
          </a:p>
          <a:p>
            <a:pPr marL="1009650" lvl="1" indent="-609600"/>
            <a:r>
              <a:rPr lang="zh-TW" altLang="en-US" dirty="0" smtClean="0">
                <a:latin typeface="新細明體" pitchFamily="18" charset="-120"/>
              </a:rPr>
              <a:t>現實</a:t>
            </a:r>
            <a:r>
              <a:rPr lang="zh-TW" altLang="en-US" dirty="0" smtClean="0">
                <a:latin typeface="新細明體" pitchFamily="18" charset="-120"/>
              </a:rPr>
              <a:t>世界</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R</a:t>
            </a:r>
            <a:r>
              <a:rPr lang="zh-TW" altLang="en-US" dirty="0" smtClean="0">
                <a:latin typeface="新細明體" pitchFamily="18" charset="-120"/>
                <a:sym typeface="Wingdings" pitchFamily="2" charset="2"/>
              </a:rPr>
              <a:t>）</a:t>
            </a:r>
            <a:endParaRPr lang="en-US" altLang="zh-TW" dirty="0" smtClean="0">
              <a:latin typeface="新細明體" pitchFamily="18" charset="-120"/>
              <a:sym typeface="Wingdings" pitchFamily="2" charset="2"/>
            </a:endParaRPr>
          </a:p>
          <a:p>
            <a:pPr marL="1009650" lvl="1" indent="-609600"/>
            <a:r>
              <a:rPr lang="zh-TW" altLang="en-US" dirty="0" smtClean="0">
                <a:latin typeface="新細明體" pitchFamily="18" charset="-120"/>
              </a:rPr>
              <a:t>理想</a:t>
            </a:r>
            <a:r>
              <a:rPr lang="zh-TW" altLang="en-US" dirty="0" smtClean="0">
                <a:latin typeface="新細明體" pitchFamily="18" charset="-120"/>
              </a:rPr>
              <a:t>世界</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I</a:t>
            </a:r>
            <a:r>
              <a:rPr lang="zh-TW" altLang="en-US" dirty="0" smtClean="0">
                <a:latin typeface="新細明體" pitchFamily="18" charset="-120"/>
                <a:sym typeface="Wingdings" pitchFamily="2" charset="2"/>
              </a:rPr>
              <a:t>）</a:t>
            </a:r>
            <a:endParaRPr lang="en-US" altLang="zh-TW" dirty="0" smtClean="0">
              <a:latin typeface="新細明體" pitchFamily="18" charset="-120"/>
              <a:sym typeface="Wingdings" pitchFamily="2" charset="2"/>
            </a:endParaRPr>
          </a:p>
          <a:p>
            <a:pPr marL="1009650" lvl="1" indent="-609600"/>
            <a:r>
              <a:rPr lang="zh-TW" altLang="en-US" dirty="0" smtClean="0">
                <a:latin typeface="新細明體" pitchFamily="18" charset="-120"/>
              </a:rPr>
              <a:t>安</a:t>
            </a:r>
            <a:r>
              <a:rPr lang="zh-TW" altLang="en-US" dirty="0" smtClean="0">
                <a:latin typeface="新細明體" pitchFamily="18" charset="-120"/>
              </a:rPr>
              <a:t>那琪社會</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A</a:t>
            </a:r>
            <a:r>
              <a:rPr lang="zh-TW" altLang="en-US" dirty="0" smtClean="0">
                <a:latin typeface="新細明體" pitchFamily="18" charset="-120"/>
                <a:sym typeface="Wingdings" pitchFamily="2" charset="2"/>
              </a:rPr>
              <a:t>）</a:t>
            </a:r>
            <a:endParaRPr lang="en-US" altLang="zh-TW" dirty="0" smtClean="0">
              <a:latin typeface="新細明體" pitchFamily="18" charset="-120"/>
            </a:endParaRPr>
          </a:p>
          <a:p>
            <a:pPr marL="1009650" lvl="1" indent="-609600"/>
            <a:r>
              <a:rPr lang="zh-TW" altLang="en-US" dirty="0" smtClean="0">
                <a:latin typeface="新細明體" pitchFamily="18" charset="-120"/>
              </a:rPr>
              <a:t>霍</a:t>
            </a:r>
            <a:r>
              <a:rPr lang="zh-TW" altLang="en-US" dirty="0" smtClean="0">
                <a:latin typeface="新細明體" pitchFamily="18" charset="-120"/>
              </a:rPr>
              <a:t>布斯叢林</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H</a:t>
            </a:r>
            <a:r>
              <a:rPr lang="zh-TW" altLang="en-US" dirty="0" smtClean="0">
                <a:latin typeface="新細明體" pitchFamily="18" charset="-120"/>
                <a:sym typeface="Wingdings" pitchFamily="2" charset="2"/>
              </a:rPr>
              <a:t>）</a:t>
            </a:r>
            <a:endParaRPr lang="zh-TW" altLang="en-US" dirty="0" smtClean="0">
              <a:latin typeface="新細明體" pitchFamily="18" charset="-120"/>
            </a:endParaRPr>
          </a:p>
          <a:p>
            <a:pPr marL="609600" indent="-609600"/>
            <a:r>
              <a:rPr lang="zh-TW" altLang="en-US" dirty="0" smtClean="0">
                <a:latin typeface="新細明體" pitchFamily="18" charset="-120"/>
              </a:rPr>
              <a:t>問題？</a:t>
            </a:r>
          </a:p>
          <a:p>
            <a:pPr marL="990600" lvl="1" indent="-533400">
              <a:buClr>
                <a:srgbClr val="006600"/>
              </a:buClr>
              <a:buSzTx/>
              <a:buFont typeface="Wingdings" pitchFamily="2" charset="2"/>
              <a:buAutoNum type="circleNumWdWhitePlain"/>
            </a:pPr>
            <a:r>
              <a:rPr lang="en-US" altLang="zh-TW" dirty="0" smtClean="0">
                <a:latin typeface="新細明體" pitchFamily="18" charset="-120"/>
                <a:sym typeface="Wingdings" pitchFamily="2" charset="2"/>
              </a:rPr>
              <a:t>A</a:t>
            </a:r>
            <a:r>
              <a:rPr lang="zh-TW" altLang="en-US" dirty="0" smtClean="0">
                <a:latin typeface="新細明體" pitchFamily="18" charset="-120"/>
              </a:rPr>
              <a:t>＝</a:t>
            </a:r>
            <a:r>
              <a:rPr lang="en-US" altLang="zh-TW" dirty="0" smtClean="0">
                <a:latin typeface="新細明體" pitchFamily="18" charset="-120"/>
              </a:rPr>
              <a:t>H</a:t>
            </a:r>
            <a:r>
              <a:rPr lang="zh-TW" altLang="en-US" dirty="0" smtClean="0">
                <a:latin typeface="新細明體" pitchFamily="18" charset="-120"/>
              </a:rPr>
              <a:t>？</a:t>
            </a:r>
          </a:p>
          <a:p>
            <a:pPr marL="990600" lvl="1" indent="-533400">
              <a:buClr>
                <a:srgbClr val="006600"/>
              </a:buClr>
              <a:buSzTx/>
              <a:buFont typeface="Wingdings" pitchFamily="2" charset="2"/>
              <a:buAutoNum type="circleNumWdWhitePlain"/>
            </a:pPr>
            <a:r>
              <a:rPr lang="en-US" altLang="zh-TW" dirty="0" smtClean="0">
                <a:latin typeface="新細明體" pitchFamily="18" charset="-120"/>
                <a:sym typeface="Wingdings" pitchFamily="2" charset="2"/>
              </a:rPr>
              <a:t>R</a:t>
            </a:r>
            <a:r>
              <a:rPr lang="zh-TW" altLang="en-US" dirty="0" smtClean="0">
                <a:latin typeface="新細明體" pitchFamily="18" charset="-120"/>
              </a:rPr>
              <a:t>是介於</a:t>
            </a:r>
            <a:r>
              <a:rPr lang="en-US" altLang="zh-TW" dirty="0" smtClean="0">
                <a:latin typeface="新細明體" pitchFamily="18" charset="-120"/>
                <a:sym typeface="Wingdings" pitchFamily="2" charset="2"/>
              </a:rPr>
              <a:t>A</a:t>
            </a:r>
            <a:r>
              <a:rPr lang="zh-TW" altLang="en-US" dirty="0" smtClean="0">
                <a:latin typeface="新細明體" pitchFamily="18" charset="-120"/>
              </a:rPr>
              <a:t> </a:t>
            </a:r>
            <a:r>
              <a:rPr lang="en-US" altLang="zh-TW" dirty="0" smtClean="0">
                <a:latin typeface="新細明體" pitchFamily="18" charset="-120"/>
              </a:rPr>
              <a:t>—</a:t>
            </a:r>
            <a:r>
              <a:rPr lang="zh-TW" altLang="en-US" dirty="0" smtClean="0">
                <a:latin typeface="新細明體" pitchFamily="18" charset="-120"/>
              </a:rPr>
              <a:t> </a:t>
            </a:r>
            <a:r>
              <a:rPr lang="en-US" altLang="zh-TW" dirty="0" smtClean="0">
                <a:latin typeface="新細明體" pitchFamily="18" charset="-120"/>
                <a:sym typeface="Wingdings" pitchFamily="2" charset="2"/>
              </a:rPr>
              <a:t>I</a:t>
            </a:r>
            <a:r>
              <a:rPr lang="zh-TW" altLang="en-US" dirty="0" smtClean="0">
                <a:latin typeface="新細明體" pitchFamily="18" charset="-120"/>
              </a:rPr>
              <a:t>之間？還是介於 </a:t>
            </a:r>
            <a:r>
              <a:rPr lang="en-US" altLang="zh-TW" dirty="0" smtClean="0">
                <a:latin typeface="新細明體" pitchFamily="18" charset="-120"/>
              </a:rPr>
              <a:t>A—H </a:t>
            </a:r>
            <a:r>
              <a:rPr lang="zh-TW" altLang="en-US" dirty="0" smtClean="0">
                <a:latin typeface="新細明體" pitchFamily="18" charset="-120"/>
              </a:rPr>
              <a:t>之間？</a:t>
            </a:r>
          </a:p>
          <a:p>
            <a:pPr marL="990600" lvl="1" indent="-533400">
              <a:buClr>
                <a:srgbClr val="006600"/>
              </a:buClr>
              <a:buSzTx/>
              <a:buFont typeface="Wingdings" pitchFamily="2" charset="2"/>
              <a:buAutoNum type="circleNumWdWhitePlain"/>
            </a:pPr>
            <a:r>
              <a:rPr lang="en-US" altLang="zh-TW" dirty="0" smtClean="0">
                <a:latin typeface="新細明體" pitchFamily="18" charset="-120"/>
              </a:rPr>
              <a:t>NC</a:t>
            </a:r>
            <a:r>
              <a:rPr lang="zh-TW" altLang="en-US" dirty="0" smtClean="0">
                <a:latin typeface="新細明體" pitchFamily="18" charset="-120"/>
              </a:rPr>
              <a:t>是保證</a:t>
            </a:r>
            <a:r>
              <a:rPr lang="en-US" altLang="zh-TW" dirty="0" smtClean="0">
                <a:latin typeface="新細明體" pitchFamily="18" charset="-120"/>
              </a:rPr>
              <a:t>A</a:t>
            </a:r>
            <a:r>
              <a:rPr lang="zh-TW" altLang="en-US" dirty="0" smtClean="0">
                <a:latin typeface="新細明體" pitchFamily="18" charset="-120"/>
              </a:rPr>
              <a:t>不落入</a:t>
            </a:r>
            <a:r>
              <a:rPr lang="en-US" altLang="zh-TW" dirty="0" smtClean="0">
                <a:latin typeface="新細明體" pitchFamily="18" charset="-120"/>
              </a:rPr>
              <a:t>H</a:t>
            </a:r>
            <a:r>
              <a:rPr lang="zh-TW" altLang="en-US" dirty="0" smtClean="0">
                <a:latin typeface="新細明體" pitchFamily="18" charset="-12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457200"/>
            <a:ext cx="8229600" cy="949325"/>
          </a:xfrm>
        </p:spPr>
        <p:txBody>
          <a:bodyPr/>
          <a:lstStyle/>
          <a:p>
            <a:r>
              <a:rPr lang="en-US" altLang="zh-TW" sz="4000" b="1" smtClean="0">
                <a:solidFill>
                  <a:srgbClr val="660066"/>
                </a:solidFill>
                <a:latin typeface="新細明體" pitchFamily="18" charset="-120"/>
              </a:rPr>
              <a:t>4. </a:t>
            </a:r>
            <a:r>
              <a:rPr lang="zh-TW" altLang="en-US" sz="4000" b="1" smtClean="0">
                <a:solidFill>
                  <a:srgbClr val="660066"/>
                </a:solidFill>
                <a:latin typeface="新細明體" pitchFamily="18" charset="-120"/>
              </a:rPr>
              <a:t>社會主義的</a:t>
            </a:r>
            <a:r>
              <a:rPr lang="zh-TW" altLang="en-US" sz="4000" b="1" smtClean="0">
                <a:solidFill>
                  <a:srgbClr val="660066"/>
                </a:solidFill>
              </a:rPr>
              <a:t>本質</a:t>
            </a:r>
            <a:endParaRPr lang="zh-TW" altLang="en-US" sz="4000" b="1" smtClean="0">
              <a:solidFill>
                <a:srgbClr val="660066"/>
              </a:solidFill>
              <a:latin typeface="新細明體" pitchFamily="18" charset="-120"/>
            </a:endParaRPr>
          </a:p>
        </p:txBody>
      </p:sp>
      <p:sp>
        <p:nvSpPr>
          <p:cNvPr id="4099" name="Content Placeholder 2"/>
          <p:cNvSpPr>
            <a:spLocks noGrp="1"/>
          </p:cNvSpPr>
          <p:nvPr>
            <p:ph idx="1"/>
          </p:nvPr>
        </p:nvSpPr>
        <p:spPr>
          <a:xfrm>
            <a:off x="587375" y="1657350"/>
            <a:ext cx="8216900" cy="4681538"/>
          </a:xfrm>
        </p:spPr>
        <p:txBody>
          <a:bodyPr/>
          <a:lstStyle/>
          <a:p>
            <a:pPr marL="666750" indent="-609600">
              <a:lnSpc>
                <a:spcPct val="120000"/>
              </a:lnSpc>
              <a:buClr>
                <a:srgbClr val="006600"/>
              </a:buClr>
              <a:buSzTx/>
              <a:buFont typeface="Wingdings" pitchFamily="2" charset="2"/>
              <a:buAutoNum type="arabicParenR"/>
            </a:pPr>
            <a:r>
              <a:rPr lang="zh-TW" altLang="en-US" dirty="0" smtClean="0"/>
              <a:t>個人行為是隨機的</a:t>
            </a:r>
            <a:r>
              <a:rPr lang="zh-TW" altLang="en-US" dirty="0" smtClean="0"/>
              <a:t>，</a:t>
            </a:r>
            <a:r>
              <a:rPr lang="zh-TW" altLang="en-US" dirty="0" smtClean="0"/>
              <a:t>其</a:t>
            </a:r>
            <a:r>
              <a:rPr lang="zh-TW" altLang="en-US" dirty="0" smtClean="0"/>
              <a:t>（</a:t>
            </a:r>
            <a:r>
              <a:rPr lang="zh-TW" altLang="en-US" dirty="0" smtClean="0"/>
              <a:t>社會）</a:t>
            </a:r>
            <a:r>
              <a:rPr lang="zh-TW" altLang="en-US" dirty="0" smtClean="0"/>
              <a:t>秩序是混亂</a:t>
            </a:r>
            <a:r>
              <a:rPr lang="zh-TW" altLang="en-US" dirty="0" smtClean="0"/>
              <a:t>。</a:t>
            </a:r>
          </a:p>
          <a:p>
            <a:pPr marL="666750" indent="-609600">
              <a:lnSpc>
                <a:spcPct val="120000"/>
              </a:lnSpc>
              <a:buClr>
                <a:srgbClr val="006600"/>
              </a:buClr>
              <a:buSzTx/>
              <a:buFont typeface="Wingdings" pitchFamily="2" charset="2"/>
              <a:buAutoNum type="arabicParenR"/>
            </a:pPr>
            <a:r>
              <a:rPr lang="zh-TW" altLang="en-US" dirty="0" smtClean="0"/>
              <a:t>社會秩序需要以正義原則去改造。</a:t>
            </a:r>
          </a:p>
          <a:p>
            <a:pPr marL="666750" indent="-609600">
              <a:lnSpc>
                <a:spcPct val="120000"/>
              </a:lnSpc>
              <a:buClr>
                <a:srgbClr val="006600"/>
              </a:buClr>
              <a:buSzTx/>
              <a:buFont typeface="Wingdings" pitchFamily="2" charset="2"/>
              <a:buAutoNum type="arabicParenR"/>
            </a:pPr>
            <a:r>
              <a:rPr lang="zh-TW" altLang="en-US" dirty="0" smtClean="0"/>
              <a:t>社會</a:t>
            </a:r>
            <a:r>
              <a:rPr lang="zh-TW" altLang="en-US" dirty="0" smtClean="0"/>
              <a:t>秩序可以按照理性（計畫）去建設。</a:t>
            </a:r>
          </a:p>
          <a:p>
            <a:pPr marL="1066800" lvl="1" indent="-609600">
              <a:lnSpc>
                <a:spcPct val="120000"/>
              </a:lnSpc>
              <a:buClr>
                <a:srgbClr val="006600"/>
              </a:buClr>
              <a:buSzTx/>
            </a:pPr>
            <a:r>
              <a:rPr lang="zh-TW" altLang="en-US" dirty="0" smtClean="0"/>
              <a:t>社會主義</a:t>
            </a:r>
            <a:r>
              <a:rPr lang="zh-TW" altLang="en-US" dirty="0" smtClean="0"/>
              <a:t>本質上就是計畫。</a:t>
            </a:r>
          </a:p>
        </p:txBody>
      </p:sp>
      <p:sp>
        <p:nvSpPr>
          <p:cNvPr id="4100" name="Slide Number Placeholder 3"/>
          <p:cNvSpPr>
            <a:spLocks noGrp="1"/>
          </p:cNvSpPr>
          <p:nvPr>
            <p:ph type="sldNum" sz="quarter" idx="11"/>
          </p:nvPr>
        </p:nvSpPr>
        <p:spPr>
          <a:noFill/>
        </p:spPr>
        <p:txBody>
          <a:bodyPr/>
          <a:lstStyle/>
          <a:p>
            <a:fld id="{BD2EE1C7-A0D4-4E2D-9BF9-706D3CE27233}" type="slidenum">
              <a:rPr lang="en-US" altLang="zh-TW" smtClean="0"/>
              <a:pPr/>
              <a:t>7</a:t>
            </a:fld>
            <a:endParaRPr lang="en-US" altLang="zh-TW"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36563" y="427038"/>
            <a:ext cx="8229600" cy="1031875"/>
          </a:xfrm>
        </p:spPr>
        <p:txBody>
          <a:bodyPr/>
          <a:lstStyle/>
          <a:p>
            <a:r>
              <a:rPr lang="en-US" altLang="zh-TW" sz="4000" b="1" smtClean="0">
                <a:solidFill>
                  <a:srgbClr val="660066"/>
                </a:solidFill>
                <a:latin typeface="新細明體" pitchFamily="18" charset="-120"/>
              </a:rPr>
              <a:t>5. </a:t>
            </a:r>
            <a:r>
              <a:rPr lang="zh-TW" altLang="en-US" sz="4000" b="1" smtClean="0">
                <a:solidFill>
                  <a:srgbClr val="660066"/>
                </a:solidFill>
                <a:latin typeface="新細明體" pitchFamily="18" charset="-120"/>
              </a:rPr>
              <a:t>社會主義的實現</a:t>
            </a:r>
          </a:p>
        </p:txBody>
      </p:sp>
      <p:sp>
        <p:nvSpPr>
          <p:cNvPr id="6147" name="Content Placeholder 2"/>
          <p:cNvSpPr>
            <a:spLocks noGrp="1"/>
          </p:cNvSpPr>
          <p:nvPr>
            <p:ph idx="1"/>
          </p:nvPr>
        </p:nvSpPr>
        <p:spPr>
          <a:xfrm>
            <a:off x="457200" y="1571625"/>
            <a:ext cx="8229600" cy="4171950"/>
          </a:xfrm>
        </p:spPr>
        <p:txBody>
          <a:bodyPr/>
          <a:lstStyle/>
          <a:p>
            <a:pPr marL="609600" indent="-609600">
              <a:lnSpc>
                <a:spcPct val="130000"/>
              </a:lnSpc>
              <a:buSzTx/>
              <a:buFont typeface="Wingdings" pitchFamily="2" charset="2"/>
              <a:buAutoNum type="arabicParenR"/>
            </a:pPr>
            <a:r>
              <a:rPr lang="zh-TW" altLang="en-US" dirty="0" smtClean="0"/>
              <a:t>不論社會主義的主張為何，目的就是要</a:t>
            </a:r>
            <a:r>
              <a:rPr lang="zh-TW" altLang="en-US" b="1" dirty="0" smtClean="0"/>
              <a:t>以集體之名</a:t>
            </a:r>
            <a:r>
              <a:rPr lang="zh-TW" altLang="en-US" dirty="0" smtClean="0"/>
              <a:t>去控制社會資源。</a:t>
            </a:r>
          </a:p>
          <a:p>
            <a:pPr marL="609600" indent="-609600">
              <a:lnSpc>
                <a:spcPct val="130000"/>
              </a:lnSpc>
              <a:buSzTx/>
              <a:buFont typeface="Wingdings" pitchFamily="2" charset="2"/>
              <a:buAutoNum type="arabicParenR"/>
            </a:pPr>
            <a:r>
              <a:rPr lang="zh-TW" altLang="en-US" dirty="0" smtClean="0"/>
              <a:t>其手段必然要借權力集中的</a:t>
            </a:r>
            <a:r>
              <a:rPr lang="zh-TW" altLang="en-US" dirty="0" smtClean="0">
                <a:latin typeface="新細明體" pitchFamily="18" charset="-120"/>
              </a:rPr>
              <a:t>中央計畫局（</a:t>
            </a:r>
            <a:r>
              <a:rPr lang="en-US" altLang="zh-TW" dirty="0" smtClean="0">
                <a:latin typeface="新細明體" pitchFamily="18" charset="-120"/>
              </a:rPr>
              <a:t>CPB</a:t>
            </a:r>
            <a:r>
              <a:rPr lang="zh-TW" altLang="en-US" dirty="0" smtClean="0">
                <a:latin typeface="新細明體" pitchFamily="18" charset="-120"/>
              </a:rPr>
              <a:t>）</a:t>
            </a:r>
            <a:r>
              <a:rPr lang="zh-TW" altLang="en-US" dirty="0" smtClean="0"/>
              <a:t>，</a:t>
            </a:r>
            <a:r>
              <a:rPr lang="zh-TW" altLang="en-US" dirty="0" smtClean="0"/>
              <a:t>去重新界定資源</a:t>
            </a:r>
            <a:r>
              <a:rPr lang="zh-TW" altLang="en-US" dirty="0" smtClean="0"/>
              <a:t>在不同競爭目的下的</a:t>
            </a:r>
            <a:r>
              <a:rPr lang="zh-TW" altLang="en-US" dirty="0" smtClean="0"/>
              <a:t>配置。</a:t>
            </a:r>
            <a:endParaRPr lang="zh-TW" altLang="en-US" dirty="0" smtClean="0"/>
          </a:p>
        </p:txBody>
      </p:sp>
      <p:sp>
        <p:nvSpPr>
          <p:cNvPr id="6148" name="Slide Number Placeholder 3"/>
          <p:cNvSpPr>
            <a:spLocks noGrp="1"/>
          </p:cNvSpPr>
          <p:nvPr>
            <p:ph type="sldNum" sz="quarter" idx="11"/>
          </p:nvPr>
        </p:nvSpPr>
        <p:spPr>
          <a:noFill/>
        </p:spPr>
        <p:txBody>
          <a:bodyPr/>
          <a:lstStyle/>
          <a:p>
            <a:fld id="{041DC62F-A621-426B-807A-1695C9264D2B}" type="slidenum">
              <a:rPr lang="en-US" altLang="zh-TW" smtClean="0"/>
              <a:pPr/>
              <a:t>8</a:t>
            </a:fld>
            <a:endParaRPr lang="en-US" altLang="zh-TW"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457200"/>
            <a:ext cx="8229600" cy="1011238"/>
          </a:xfrm>
        </p:spPr>
        <p:txBody>
          <a:bodyPr/>
          <a:lstStyle/>
          <a:p>
            <a:r>
              <a:rPr lang="en-US" altLang="zh-TW" sz="4000" b="1" smtClean="0">
                <a:solidFill>
                  <a:srgbClr val="660066"/>
                </a:solidFill>
                <a:latin typeface="新細明體" pitchFamily="18" charset="-120"/>
              </a:rPr>
              <a:t>6. </a:t>
            </a:r>
            <a:r>
              <a:rPr lang="zh-TW" altLang="en-US" sz="4000" b="1" smtClean="0">
                <a:solidFill>
                  <a:srgbClr val="660066"/>
                </a:solidFill>
                <a:latin typeface="新細明體" pitchFamily="18" charset="-120"/>
              </a:rPr>
              <a:t>普羅社會主義</a:t>
            </a:r>
          </a:p>
        </p:txBody>
      </p:sp>
      <p:sp>
        <p:nvSpPr>
          <p:cNvPr id="8195" name="Content Placeholder 2"/>
          <p:cNvSpPr>
            <a:spLocks noGrp="1"/>
          </p:cNvSpPr>
          <p:nvPr>
            <p:ph idx="1"/>
          </p:nvPr>
        </p:nvSpPr>
        <p:spPr>
          <a:xfrm>
            <a:off x="457200" y="1644650"/>
            <a:ext cx="8229600" cy="4222750"/>
          </a:xfrm>
        </p:spPr>
        <p:txBody>
          <a:bodyPr/>
          <a:lstStyle/>
          <a:p>
            <a:pPr marL="609600" indent="-609600">
              <a:lnSpc>
                <a:spcPct val="130000"/>
              </a:lnSpc>
            </a:pPr>
            <a:r>
              <a:rPr lang="zh-TW" altLang="en-US" dirty="0" smtClean="0"/>
              <a:t>或稱</a:t>
            </a:r>
            <a:r>
              <a:rPr lang="zh-TW" altLang="en-US" b="1" dirty="0" smtClean="0"/>
              <a:t>狹義社會主義</a:t>
            </a:r>
            <a:r>
              <a:rPr lang="zh-TW" altLang="en-US" dirty="0" smtClean="0"/>
              <a:t>，以資源分配、階級、性別之不均為主要訴求。</a:t>
            </a:r>
            <a:endParaRPr lang="en-US" altLang="zh-TW" dirty="0" smtClean="0"/>
          </a:p>
          <a:p>
            <a:pPr marL="609600" indent="-609600">
              <a:lnSpc>
                <a:spcPct val="130000"/>
              </a:lnSpc>
            </a:pPr>
            <a:r>
              <a:rPr lang="zh-TW" altLang="en-US" dirty="0" smtClean="0"/>
              <a:t>目標：改善弱勢者的生活和社會地位。</a:t>
            </a:r>
            <a:endParaRPr lang="en-US" altLang="zh-TW" dirty="0" smtClean="0"/>
          </a:p>
          <a:p>
            <a:pPr marL="609600" indent="-609600">
              <a:lnSpc>
                <a:spcPct val="130000"/>
              </a:lnSpc>
            </a:pPr>
            <a:r>
              <a:rPr lang="zh-TW" altLang="en-US" dirty="0" smtClean="0"/>
              <a:t>手段：</a:t>
            </a:r>
            <a:endParaRPr lang="en-US" altLang="zh-TW" dirty="0" smtClean="0"/>
          </a:p>
          <a:p>
            <a:pPr marL="990600" lvl="1" indent="-533400">
              <a:lnSpc>
                <a:spcPct val="130000"/>
              </a:lnSpc>
              <a:buClr>
                <a:srgbClr val="006600"/>
              </a:buClr>
              <a:buSzTx/>
              <a:buFont typeface="Arial" charset="0"/>
              <a:buAutoNum type="circleNumWdWhitePlain"/>
            </a:pPr>
            <a:r>
              <a:rPr lang="zh-TW" altLang="en-US" sz="3200" dirty="0" smtClean="0"/>
              <a:t>重新分配社會</a:t>
            </a:r>
            <a:r>
              <a:rPr lang="zh-TW" altLang="en-US" sz="3200" dirty="0" smtClean="0">
                <a:solidFill>
                  <a:srgbClr val="FF0000"/>
                </a:solidFill>
              </a:rPr>
              <a:t>所得</a:t>
            </a:r>
            <a:r>
              <a:rPr lang="zh-TW" altLang="en-US" sz="3200" dirty="0" smtClean="0"/>
              <a:t>。</a:t>
            </a:r>
            <a:endParaRPr lang="en-US" altLang="zh-TW" sz="3200" dirty="0" smtClean="0"/>
          </a:p>
          <a:p>
            <a:pPr marL="990600" lvl="1" indent="-533400">
              <a:lnSpc>
                <a:spcPct val="130000"/>
              </a:lnSpc>
              <a:buClr>
                <a:srgbClr val="006600"/>
              </a:buClr>
              <a:buSzTx/>
              <a:buFont typeface="Arial" charset="0"/>
              <a:buAutoNum type="circleNumWdWhitePlain"/>
            </a:pPr>
            <a:r>
              <a:rPr lang="zh-TW" altLang="en-US" sz="3200" dirty="0" smtClean="0"/>
              <a:t>在集體所有制下支配社會</a:t>
            </a:r>
            <a:r>
              <a:rPr lang="zh-TW" altLang="en-US" sz="3200" dirty="0" smtClean="0">
                <a:solidFill>
                  <a:srgbClr val="FF0000"/>
                </a:solidFill>
              </a:rPr>
              <a:t>財產</a:t>
            </a:r>
            <a:r>
              <a:rPr lang="zh-TW" altLang="en-US" sz="3200" dirty="0" smtClean="0"/>
              <a:t>。</a:t>
            </a:r>
          </a:p>
        </p:txBody>
      </p:sp>
      <p:sp>
        <p:nvSpPr>
          <p:cNvPr id="7172" name="Slide Number Placeholder 3"/>
          <p:cNvSpPr>
            <a:spLocks noGrp="1"/>
          </p:cNvSpPr>
          <p:nvPr>
            <p:ph type="sldNum" sz="quarter" idx="11"/>
          </p:nvPr>
        </p:nvSpPr>
        <p:spPr>
          <a:noFill/>
        </p:spPr>
        <p:txBody>
          <a:bodyPr/>
          <a:lstStyle/>
          <a:p>
            <a:fld id="{D545AD5C-BF99-4130-A7D8-18E9FA9EA854}" type="slidenum">
              <a:rPr lang="en-US" altLang="zh-TW" smtClean="0"/>
              <a:pPr/>
              <a:t>9</a:t>
            </a:fld>
            <a:endParaRPr lang="en-US" altLang="zh-TW" smtClean="0"/>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AET-Nanjing-10-Outline</Template>
  <TotalTime>3284</TotalTime>
  <Words>3569</Words>
  <Application>Microsoft Office PowerPoint</Application>
  <PresentationFormat>如螢幕大小 (4:3)</PresentationFormat>
  <Paragraphs>413</Paragraphs>
  <Slides>59</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59</vt:i4>
      </vt:variant>
    </vt:vector>
  </HeadingPairs>
  <TitlesOfParts>
    <vt:vector size="65" baseType="lpstr">
      <vt:lpstr>Arial</vt:lpstr>
      <vt:lpstr>新細明體</vt:lpstr>
      <vt:lpstr>Wingdings</vt:lpstr>
      <vt:lpstr>Arial Black</vt:lpstr>
      <vt:lpstr>Times New Roman</vt:lpstr>
      <vt:lpstr>Pixel</vt:lpstr>
      <vt:lpstr>ECON6171 奧地利學派經濟理論 七、計畫經濟        (體制爭議) </vt:lpstr>
      <vt:lpstr>章節內容</vt:lpstr>
      <vt:lpstr>一、   社會主義</vt:lpstr>
      <vt:lpstr>1. 社會的三類問題</vt:lpstr>
      <vt:lpstr>2. 必要條件或充分條件</vt:lpstr>
      <vt:lpstr>3. 理想與現實</vt:lpstr>
      <vt:lpstr>4. 社會主義的本質</vt:lpstr>
      <vt:lpstr>5. 社會主義的實現</vt:lpstr>
      <vt:lpstr>6. 普羅社會主義</vt:lpstr>
      <vt:lpstr>7.  貴族社會主義</vt:lpstr>
      <vt:lpstr>二、   社會主義的實踐</vt:lpstr>
      <vt:lpstr>1.  一戰前對計畫經濟的質疑</vt:lpstr>
      <vt:lpstr>Hermann H. Gossen (1810-1858, Prussian) </vt:lpstr>
      <vt:lpstr>2. 一戰前的計畫論者</vt:lpstr>
      <vt:lpstr>Enrico Barone (1859 -1924, Italy) </vt:lpstr>
      <vt:lpstr>3. 一戰後的計畫論者</vt:lpstr>
      <vt:lpstr>Otto Neurath (1882 –1945, Austrian) </vt:lpstr>
      <vt:lpstr>4. 共產蘇聯</vt:lpstr>
      <vt:lpstr>5.蘇聯的五年計劃</vt:lpstr>
      <vt:lpstr>6. 亮麗的十五年</vt:lpstr>
      <vt:lpstr>7. 逐漸失色的五年計畫</vt:lpstr>
      <vt:lpstr>8. 蘇聯計畫經濟留下的經濟問題</vt:lpstr>
      <vt:lpstr>三、   社會主義計算之論戰</vt:lpstr>
      <vt:lpstr>1. 論戰的三階段</vt:lpstr>
      <vt:lpstr>2. Mises 駁社會主義之計算</vt:lpstr>
      <vt:lpstr>3. Mises 的論點</vt:lpstr>
      <vt:lpstr>3-1. SUN （昇陽）的例子</vt:lpstr>
      <vt:lpstr>3-2. SUN 的五家公司</vt:lpstr>
      <vt:lpstr>投影片 29</vt:lpstr>
      <vt:lpstr>4. 社會主義者的一般反應</vt:lpstr>
      <vt:lpstr>5. F. Knight的加入</vt:lpstr>
      <vt:lpstr>5-1. Knight的觀點</vt:lpstr>
      <vt:lpstr>5-2. Knight (1940)</vt:lpstr>
      <vt:lpstr>5-3. Knigh的窄化經濟學</vt:lpstr>
      <vt:lpstr>6. Hayek的參與（ Hayek 1.0 ）</vt:lpstr>
      <vt:lpstr>7. 寇斯對計畫經濟的同情</vt:lpstr>
      <vt:lpstr>8. Lange的市場社會主義</vt:lpstr>
      <vt:lpstr>8-1 經濟學界的共識</vt:lpstr>
      <vt:lpstr>9. Hayek的反辯 (Hayek 1.1)</vt:lpstr>
      <vt:lpstr>9-1 運作上衍生的問題</vt:lpstr>
      <vt:lpstr>9-2 走向集權的威脅</vt:lpstr>
      <vt:lpstr>四、 海耶克的知識利用問題 </vt:lpstr>
      <vt:lpstr>1. 計量經濟學的發展</vt:lpstr>
      <vt:lpstr>1-1 Leontief 的投入產出表</vt:lpstr>
      <vt:lpstr>1-2 電子計算機</vt:lpstr>
      <vt:lpstr>1-3 線性規劃</vt:lpstr>
      <vt:lpstr>2. Hayek的知識論（ Hayek  2.0）</vt:lpstr>
      <vt:lpstr>2-1 知識論角度的批判</vt:lpstr>
      <vt:lpstr>2-2 知識論的基本觀點</vt:lpstr>
      <vt:lpstr>2-3 知識論（續）</vt:lpstr>
      <vt:lpstr>五、   瑞典的社會主義？</vt:lpstr>
      <vt:lpstr>1. 瑞典的政經體制為何能成功？</vt:lpstr>
      <vt:lpstr>2. 瑞典 2005年</vt:lpstr>
      <vt:lpstr>2-1 瑞典 2005年（續）</vt:lpstr>
      <vt:lpstr>3. 瑞典的一些數據</vt:lpstr>
      <vt:lpstr>4. 成功的原因</vt:lpstr>
      <vt:lpstr>5. 對比希臘</vt:lpstr>
      <vt:lpstr>5-1 其他報導</vt:lpstr>
      <vt:lpstr>6. 惡性的立法</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csh</dc:creator>
  <cp:lastModifiedBy>CS</cp:lastModifiedBy>
  <cp:revision>368</cp:revision>
  <dcterms:created xsi:type="dcterms:W3CDTF">2007-04-05T20:12:20Z</dcterms:created>
  <dcterms:modified xsi:type="dcterms:W3CDTF">2013-11-12T00:29:33Z</dcterms:modified>
</cp:coreProperties>
</file>